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40" r:id="rId6"/>
    <p:sldMasterId id="2147493653" r:id="rId7"/>
  </p:sldMasterIdLst>
  <p:notesMasterIdLst>
    <p:notesMasterId r:id="rId103"/>
  </p:notesMasterIdLst>
  <p:handoutMasterIdLst>
    <p:handoutMasterId r:id="rId104"/>
  </p:handoutMasterIdLst>
  <p:sldIdLst>
    <p:sldId id="854" r:id="rId8"/>
    <p:sldId id="933" r:id="rId9"/>
    <p:sldId id="824" r:id="rId10"/>
    <p:sldId id="826" r:id="rId11"/>
    <p:sldId id="935" r:id="rId12"/>
    <p:sldId id="1076" r:id="rId13"/>
    <p:sldId id="1077" r:id="rId14"/>
    <p:sldId id="1078" r:id="rId15"/>
    <p:sldId id="1079" r:id="rId16"/>
    <p:sldId id="1080" r:id="rId17"/>
    <p:sldId id="1081" r:id="rId18"/>
    <p:sldId id="1082" r:id="rId19"/>
    <p:sldId id="1038" r:id="rId20"/>
    <p:sldId id="1036" r:id="rId21"/>
    <p:sldId id="1025" r:id="rId22"/>
    <p:sldId id="1026" r:id="rId23"/>
    <p:sldId id="1027" r:id="rId24"/>
    <p:sldId id="1028" r:id="rId25"/>
    <p:sldId id="1029" r:id="rId26"/>
    <p:sldId id="1030" r:id="rId27"/>
    <p:sldId id="1031" r:id="rId28"/>
    <p:sldId id="1032" r:id="rId29"/>
    <p:sldId id="1033" r:id="rId30"/>
    <p:sldId id="1034" r:id="rId31"/>
    <p:sldId id="1035" r:id="rId32"/>
    <p:sldId id="1037" r:id="rId33"/>
    <p:sldId id="1040" r:id="rId34"/>
    <p:sldId id="1042" r:id="rId35"/>
    <p:sldId id="899" r:id="rId36"/>
    <p:sldId id="848" r:id="rId37"/>
    <p:sldId id="1044" r:id="rId38"/>
    <p:sldId id="1070" r:id="rId39"/>
    <p:sldId id="1071" r:id="rId40"/>
    <p:sldId id="1045" r:id="rId41"/>
    <p:sldId id="385" r:id="rId42"/>
    <p:sldId id="386" r:id="rId43"/>
    <p:sldId id="1047" r:id="rId44"/>
    <p:sldId id="1046" r:id="rId45"/>
    <p:sldId id="1024" r:id="rId46"/>
    <p:sldId id="356" r:id="rId47"/>
    <p:sldId id="357" r:id="rId48"/>
    <p:sldId id="1049" r:id="rId49"/>
    <p:sldId id="1050" r:id="rId50"/>
    <p:sldId id="358" r:id="rId51"/>
    <p:sldId id="359" r:id="rId52"/>
    <p:sldId id="360" r:id="rId53"/>
    <p:sldId id="470" r:id="rId54"/>
    <p:sldId id="363" r:id="rId55"/>
    <p:sldId id="364" r:id="rId56"/>
    <p:sldId id="365" r:id="rId57"/>
    <p:sldId id="366" r:id="rId58"/>
    <p:sldId id="367" r:id="rId59"/>
    <p:sldId id="1051" r:id="rId60"/>
    <p:sldId id="1048" r:id="rId61"/>
    <p:sldId id="369" r:id="rId62"/>
    <p:sldId id="370" r:id="rId63"/>
    <p:sldId id="371" r:id="rId64"/>
    <p:sldId id="372" r:id="rId65"/>
    <p:sldId id="373" r:id="rId66"/>
    <p:sldId id="1052" r:id="rId67"/>
    <p:sldId id="1053" r:id="rId68"/>
    <p:sldId id="1054" r:id="rId69"/>
    <p:sldId id="1055" r:id="rId70"/>
    <p:sldId id="1056" r:id="rId71"/>
    <p:sldId id="1057" r:id="rId72"/>
    <p:sldId id="1058" r:id="rId73"/>
    <p:sldId id="1059" r:id="rId74"/>
    <p:sldId id="1023" r:id="rId75"/>
    <p:sldId id="1060" r:id="rId76"/>
    <p:sldId id="1061" r:id="rId77"/>
    <p:sldId id="1041" r:id="rId78"/>
    <p:sldId id="375" r:id="rId79"/>
    <p:sldId id="376" r:id="rId80"/>
    <p:sldId id="377" r:id="rId81"/>
    <p:sldId id="378" r:id="rId82"/>
    <p:sldId id="379" r:id="rId83"/>
    <p:sldId id="1021" r:id="rId84"/>
    <p:sldId id="1022" r:id="rId85"/>
    <p:sldId id="382" r:id="rId86"/>
    <p:sldId id="1062" r:id="rId87"/>
    <p:sldId id="384" r:id="rId88"/>
    <p:sldId id="387" r:id="rId89"/>
    <p:sldId id="1064" r:id="rId90"/>
    <p:sldId id="1065" r:id="rId91"/>
    <p:sldId id="1066" r:id="rId92"/>
    <p:sldId id="368" r:id="rId93"/>
    <p:sldId id="1068" r:id="rId94"/>
    <p:sldId id="399" r:id="rId95"/>
    <p:sldId id="1069" r:id="rId96"/>
    <p:sldId id="1072" r:id="rId97"/>
    <p:sldId id="1073" r:id="rId98"/>
    <p:sldId id="1074" r:id="rId99"/>
    <p:sldId id="1075" r:id="rId100"/>
    <p:sldId id="1063" r:id="rId101"/>
    <p:sldId id="979" r:id="rId10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7"/>
    <p:restoredTop sz="96793"/>
  </p:normalViewPr>
  <p:slideViewPr>
    <p:cSldViewPr snapToObjects="1">
      <p:cViewPr varScale="1">
        <p:scale>
          <a:sx n="171" d="100"/>
          <a:sy n="171" d="100"/>
        </p:scale>
        <p:origin x="1040" y="22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theme" Target="theme/theme1.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2/4/21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2/4/21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21365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417513" y="703263"/>
            <a:ext cx="6162675"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19112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82946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4916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3762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5C62BF7-9C63-497B-BAE2-5CB77526CD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5170" name="Rectangle 2"/>
          <p:cNvSpPr>
            <a:spLocks noGrp="1" noRot="1" noChangeAspect="1" noChangeArrowheads="1" noTextEdit="1"/>
          </p:cNvSpPr>
          <p:nvPr>
            <p:ph type="sldImg"/>
          </p:nvPr>
        </p:nvSpPr>
        <p:spPr>
          <a:xfrm>
            <a:off x="1187450" y="703263"/>
            <a:ext cx="4622800" cy="3467100"/>
          </a:xfrm>
          <a:ln/>
        </p:spPr>
      </p:sp>
      <p:sp>
        <p:nvSpPr>
          <p:cNvPr id="13517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70304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D5F1561-909F-45CB-8FAD-BF76CD5398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61579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95183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1429271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186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955645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1187450" y="703263"/>
            <a:ext cx="4622800"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0885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1960147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47203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404813" y="695325"/>
            <a:ext cx="6188075"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7031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0198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35798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6151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26301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79284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54</a:t>
            </a:fld>
            <a:endParaRPr lang="en-US" altLang="en-US"/>
          </a:p>
        </p:txBody>
      </p:sp>
    </p:spTree>
    <p:extLst>
      <p:ext uri="{BB962C8B-B14F-4D97-AF65-F5344CB8AC3E}">
        <p14:creationId xmlns:p14="http://schemas.microsoft.com/office/powerpoint/2010/main" val="361427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5013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558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6301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404813" y="695325"/>
            <a:ext cx="6188075"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13219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1177925" y="695325"/>
            <a:ext cx="4641850"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59952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16755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1426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3558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404813" y="695325"/>
            <a:ext cx="6188075"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4351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0443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582984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71</a:t>
            </a:fld>
            <a:endParaRPr lang="en-US" altLang="en-US"/>
          </a:p>
        </p:txBody>
      </p:sp>
    </p:spTree>
    <p:extLst>
      <p:ext uri="{BB962C8B-B14F-4D97-AF65-F5344CB8AC3E}">
        <p14:creationId xmlns:p14="http://schemas.microsoft.com/office/powerpoint/2010/main" val="1543990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66239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23620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63207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70304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3094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4354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361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34778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7563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a:t>
            </a:fld>
            <a:endParaRPr lang="en-US" altLang="en-US"/>
          </a:p>
        </p:txBody>
      </p:sp>
    </p:spTree>
    <p:extLst>
      <p:ext uri="{BB962C8B-B14F-4D97-AF65-F5344CB8AC3E}">
        <p14:creationId xmlns:p14="http://schemas.microsoft.com/office/powerpoint/2010/main" val="9356315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5361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180351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1915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077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82313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A0A2931-304C-4865-B2DC-2F6371DEAF73}" type="slidenum">
              <a:rPr lang="en-US" altLang="en-US" sz="1200"/>
              <a:pPr/>
              <a:t>87</a:t>
            </a:fld>
            <a:endParaRPr lang="en-US" alt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16850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174961-0CF3-42A6-8222-18520414FAD4}" type="slidenum">
              <a:rPr lang="en-US" altLang="en-US" sz="1200"/>
              <a:pPr/>
              <a:t>88</a:t>
            </a:fld>
            <a:endParaRPr lang="en-US" altLang="en-US" sz="1200" dirty="0"/>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17301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96560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194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12469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3B0D9D7-5294-4E39-8BC0-4C255919E2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8" name="Rectangle 2"/>
          <p:cNvSpPr>
            <a:spLocks noGrp="1" noRot="1" noChangeAspect="1" noChangeArrowheads="1" noTextEdit="1"/>
          </p:cNvSpPr>
          <p:nvPr>
            <p:ph type="sldImg"/>
          </p:nvPr>
        </p:nvSpPr>
        <p:spPr>
          <a:xfrm>
            <a:off x="1187450" y="703263"/>
            <a:ext cx="4622800" cy="3467100"/>
          </a:xfrm>
          <a:ln/>
        </p:spPr>
      </p:sp>
      <p:sp>
        <p:nvSpPr>
          <p:cNvPr id="808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6904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48229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9650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129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705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40918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5641395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6276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25494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449449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041177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40757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3119232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734750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264713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44728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43072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551539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9913940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24775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820199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986413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2/4/21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364616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393434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39465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884464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73773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2/4/21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296570"/>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050233"/>
      </p:ext>
    </p:extLst>
  </p:cSld>
  <p:clrMap bg1="lt1" tx1="dk1" bg2="lt2" tx2="dk2" accent1="accent1" accent2="accent2" accent3="accent3" accent4="accent4" accent5="accent5" accent6="accent6" hlink="hlink" folHlink="folHlink"/>
  <p:sldLayoutIdLst>
    <p:sldLayoutId id="2147493654" r:id="rId1"/>
    <p:sldLayoutId id="2147493655" r:id="rId2"/>
    <p:sldLayoutId id="2147493656" r:id="rId3"/>
    <p:sldLayoutId id="2147493657" r:id="rId4"/>
    <p:sldLayoutId id="2147493658" r:id="rId5"/>
    <p:sldLayoutId id="2147493659" r:id="rId6"/>
    <p:sldLayoutId id="2147493660" r:id="rId7"/>
    <p:sldLayoutId id="2147493661" r:id="rId8"/>
    <p:sldLayoutId id="2147493662" r:id="rId9"/>
    <p:sldLayoutId id="2147493663" r:id="rId10"/>
    <p:sldLayoutId id="2147493664" r:id="rId11"/>
    <p:sldLayoutId id="214749366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s://www.essentialsql.com/introduction-common-table-expressions-ctes/"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4: ER, Relational, SQL (IV)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2" name="Picture 1">
            <a:extLst>
              <a:ext uri="{FF2B5EF4-FFF2-40B4-BE49-F238E27FC236}">
                <a16:creationId xmlns:a16="http://schemas.microsoft.com/office/drawing/2014/main" id="{48113685-8DBD-2340-A37E-616B5F206DFC}"/>
              </a:ext>
            </a:extLst>
          </p:cNvPr>
          <p:cNvPicPr>
            <a:picLocks noChangeAspect="1"/>
          </p:cNvPicPr>
          <p:nvPr/>
        </p:nvPicPr>
        <p:blipFill>
          <a:blip r:embed="rId2"/>
          <a:stretch>
            <a:fillRect/>
          </a:stretch>
        </p:blipFill>
        <p:spPr>
          <a:xfrm>
            <a:off x="762000" y="476947"/>
            <a:ext cx="7421223" cy="4189606"/>
          </a:xfrm>
          <a:prstGeom prst="rect">
            <a:avLst/>
          </a:prstGeom>
        </p:spPr>
      </p:pic>
    </p:spTree>
    <p:extLst>
      <p:ext uri="{BB962C8B-B14F-4D97-AF65-F5344CB8AC3E}">
        <p14:creationId xmlns:p14="http://schemas.microsoft.com/office/powerpoint/2010/main" val="2175440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4" name="Picture 3">
            <a:extLst>
              <a:ext uri="{FF2B5EF4-FFF2-40B4-BE49-F238E27FC236}">
                <a16:creationId xmlns:a16="http://schemas.microsoft.com/office/drawing/2014/main" id="{1FDA63BF-946B-CC45-9555-57E2BA845F1F}"/>
              </a:ext>
            </a:extLst>
          </p:cNvPr>
          <p:cNvPicPr>
            <a:picLocks noChangeAspect="1"/>
          </p:cNvPicPr>
          <p:nvPr/>
        </p:nvPicPr>
        <p:blipFill>
          <a:blip r:embed="rId2"/>
          <a:stretch>
            <a:fillRect/>
          </a:stretch>
        </p:blipFill>
        <p:spPr>
          <a:xfrm>
            <a:off x="685800" y="444319"/>
            <a:ext cx="7298647" cy="4120406"/>
          </a:xfrm>
          <a:prstGeom prst="rect">
            <a:avLst/>
          </a:prstGeom>
        </p:spPr>
      </p:pic>
    </p:spTree>
    <p:extLst>
      <p:ext uri="{BB962C8B-B14F-4D97-AF65-F5344CB8AC3E}">
        <p14:creationId xmlns:p14="http://schemas.microsoft.com/office/powerpoint/2010/main" val="1312826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EEBB9-48BD-7D40-B48F-047AB0AC91CB}"/>
              </a:ext>
            </a:extLst>
          </p:cNvPr>
          <p:cNvSpPr>
            <a:spLocks noGrp="1"/>
          </p:cNvSpPr>
          <p:nvPr>
            <p:ph idx="1"/>
          </p:nvPr>
        </p:nvSpPr>
        <p:spPr/>
        <p:txBody>
          <a:bodyPr/>
          <a:lstStyle/>
          <a:p>
            <a:pPr marL="0" indent="0">
              <a:buNone/>
            </a:pPr>
            <a:r>
              <a:rPr lang="en-US" dirty="0"/>
              <a:t>Observations:</a:t>
            </a:r>
          </a:p>
          <a:p>
            <a:r>
              <a:rPr lang="en-US" dirty="0"/>
              <a:t>This is some serious wizard stuff.</a:t>
            </a:r>
          </a:p>
          <a:p>
            <a:r>
              <a:rPr lang="en-US" dirty="0"/>
              <a:t>It is not on the core, recommended department syllabus for SQL.</a:t>
            </a:r>
          </a:p>
          <a:p>
            <a:r>
              <a:rPr lang="en-US" dirty="0"/>
              <a:t>The feature is new in MySQL 8.0, and relatively new in all SQL products.</a:t>
            </a:r>
          </a:p>
          <a:p>
            <a:r>
              <a:rPr lang="en-US" dirty="0"/>
              <a:t>There are inconsistencies between the various SQL products.</a:t>
            </a:r>
          </a:p>
          <a:p>
            <a:r>
              <a:rPr lang="en-US" dirty="0"/>
              <a:t>And, Pandas also has similar functions.</a:t>
            </a:r>
            <a:br>
              <a:rPr lang="en-US" dirty="0"/>
            </a:br>
            <a:endParaRPr lang="en-US" dirty="0"/>
          </a:p>
          <a:p>
            <a:pPr marL="0" indent="0">
              <a:buNone/>
            </a:pPr>
            <a:r>
              <a:rPr lang="en-US" dirty="0"/>
              <a:t>Why do we cover this ...?</a:t>
            </a:r>
          </a:p>
          <a:p>
            <a:r>
              <a:rPr lang="en-US" dirty="0"/>
              <a:t>It is really cool and useful.</a:t>
            </a:r>
          </a:p>
          <a:p>
            <a:r>
              <a:rPr lang="en-US" dirty="0"/>
              <a:t>The capability is extremely useful for data science, machine learning, etc.</a:t>
            </a:r>
          </a:p>
          <a:p>
            <a:r>
              <a:rPr lang="en-US" dirty="0"/>
              <a:t>The TAs love to ask questions on </a:t>
            </a:r>
            <a:r>
              <a:rPr lang="en-US"/>
              <a:t>this stuff ...</a:t>
            </a:r>
            <a:endParaRPr lang="en-US" dirty="0"/>
          </a:p>
        </p:txBody>
      </p:sp>
      <p:sp>
        <p:nvSpPr>
          <p:cNvPr id="3" name="Title 2">
            <a:extLst>
              <a:ext uri="{FF2B5EF4-FFF2-40B4-BE49-F238E27FC236}">
                <a16:creationId xmlns:a16="http://schemas.microsoft.com/office/drawing/2014/main" id="{4BEA253C-2A2A-7045-9CB5-6147EBD091B7}"/>
              </a:ext>
            </a:extLst>
          </p:cNvPr>
          <p:cNvSpPr>
            <a:spLocks noGrp="1"/>
          </p:cNvSpPr>
          <p:nvPr>
            <p:ph type="title"/>
          </p:nvPr>
        </p:nvSpPr>
        <p:spPr/>
        <p:txBody>
          <a:bodyPr/>
          <a:lstStyle/>
          <a:p>
            <a:r>
              <a:rPr lang="en-US" sz="2400" dirty="0"/>
              <a:t>Some "Nastily Exhausting Wizarding Tests (N.E.W.T.)" Level Stuff</a:t>
            </a:r>
          </a:p>
        </p:txBody>
      </p:sp>
    </p:spTree>
    <p:extLst>
      <p:ext uri="{BB962C8B-B14F-4D97-AF65-F5344CB8AC3E}">
        <p14:creationId xmlns:p14="http://schemas.microsoft.com/office/powerpoint/2010/main" val="406048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More on Changing Data</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279144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Basic INSERT, UPDATE, DELETE</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90723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Updates to tables</a:t>
            </a:r>
          </a:p>
        </p:txBody>
      </p:sp>
      <p:sp>
        <p:nvSpPr>
          <p:cNvPr id="13314" name="Rectangle 3"/>
          <p:cNvSpPr>
            <a:spLocks noGrp="1" noChangeArrowheads="1"/>
          </p:cNvSpPr>
          <p:nvPr>
            <p:ph type="body" idx="1"/>
          </p:nvPr>
        </p:nvSpPr>
        <p:spPr>
          <a:xfrm>
            <a:off x="1719263" y="812483"/>
            <a:ext cx="5782369" cy="3869531"/>
          </a:xfrm>
        </p:spPr>
        <p:txBody>
          <a:bodyPr/>
          <a:lstStyle/>
          <a:p>
            <a:pPr>
              <a:lnSpc>
                <a:spcPct val="90000"/>
              </a:lnSpc>
              <a:tabLst>
                <a:tab pos="1674019" algn="l"/>
              </a:tabLst>
            </a:pPr>
            <a:r>
              <a:rPr lang="en-US" altLang="en-US" b="1" dirty="0">
                <a:solidFill>
                  <a:srgbClr val="002060"/>
                </a:solidFill>
              </a:rPr>
              <a:t>Insert </a:t>
            </a:r>
            <a:r>
              <a:rPr lang="en-US" altLang="en-US" b="1" dirty="0">
                <a:solidFill>
                  <a:srgbClr val="000099"/>
                </a:solidFill>
              </a:rPr>
              <a:t> </a:t>
            </a:r>
            <a:endParaRPr lang="en-US" altLang="en-US" dirty="0"/>
          </a:p>
          <a:p>
            <a:pPr lvl="1">
              <a:lnSpc>
                <a:spcPct val="90000"/>
              </a:lnSpc>
              <a:tabLst>
                <a:tab pos="1674019" algn="l"/>
              </a:tabLst>
            </a:pPr>
            <a:r>
              <a:rPr lang="en-US" altLang="en-US" b="1" dirty="0"/>
              <a:t>insert into </a:t>
            </a:r>
            <a:r>
              <a:rPr lang="en-US" altLang="en-US" i="1" dirty="0"/>
              <a:t>instructor </a:t>
            </a:r>
            <a:r>
              <a:rPr lang="en-US" altLang="en-US" b="1" dirty="0"/>
              <a:t>values </a:t>
            </a:r>
            <a:r>
              <a:rPr lang="en-US" altLang="en-US" dirty="0"/>
              <a:t>(</a:t>
            </a:r>
            <a:r>
              <a:rPr lang="en-US" altLang="ja-JP" dirty="0"/>
              <a:t>'</a:t>
            </a:r>
            <a:r>
              <a:rPr lang="en-US" altLang="en-US" dirty="0"/>
              <a:t>10211</a:t>
            </a:r>
            <a:r>
              <a:rPr lang="en-US" altLang="ja-JP" dirty="0"/>
              <a:t>'</a:t>
            </a:r>
            <a:r>
              <a:rPr lang="en-US" altLang="en-US" dirty="0"/>
              <a:t>, </a:t>
            </a:r>
            <a:r>
              <a:rPr lang="en-US" altLang="ja-JP" dirty="0"/>
              <a:t>'</a:t>
            </a:r>
            <a:r>
              <a:rPr lang="en-US" altLang="en-US" dirty="0"/>
              <a:t>Smith</a:t>
            </a:r>
            <a:r>
              <a:rPr lang="en-US" altLang="ja-JP" dirty="0"/>
              <a:t>'</a:t>
            </a:r>
            <a:r>
              <a:rPr lang="en-US" altLang="en-US" dirty="0"/>
              <a:t>, </a:t>
            </a:r>
            <a:r>
              <a:rPr lang="en-US" altLang="ja-JP" dirty="0"/>
              <a:t>'</a:t>
            </a:r>
            <a:r>
              <a:rPr lang="en-US" altLang="en-US" dirty="0"/>
              <a:t>Biology</a:t>
            </a:r>
            <a:r>
              <a:rPr lang="en-US" altLang="ja-JP" dirty="0"/>
              <a:t>'</a:t>
            </a:r>
            <a:r>
              <a:rPr lang="en-US" altLang="en-US" dirty="0"/>
              <a:t>, 66000);</a:t>
            </a:r>
          </a:p>
          <a:p>
            <a:pPr>
              <a:lnSpc>
                <a:spcPct val="90000"/>
              </a:lnSpc>
              <a:tabLst>
                <a:tab pos="1674019" algn="l"/>
              </a:tabLst>
            </a:pPr>
            <a:r>
              <a:rPr lang="en-US" altLang="en-US" b="1" dirty="0">
                <a:solidFill>
                  <a:srgbClr val="002060"/>
                </a:solidFill>
              </a:rPr>
              <a:t>Delete</a:t>
            </a:r>
            <a:r>
              <a:rPr lang="en-US" altLang="en-US" b="1" dirty="0">
                <a:solidFill>
                  <a:srgbClr val="000099"/>
                </a:solidFill>
              </a:rPr>
              <a:t> </a:t>
            </a:r>
          </a:p>
          <a:p>
            <a:pPr lvl="1">
              <a:lnSpc>
                <a:spcPct val="90000"/>
              </a:lnSpc>
              <a:tabLst>
                <a:tab pos="1674019" algn="l"/>
              </a:tabLst>
            </a:pPr>
            <a:r>
              <a:rPr lang="en-US" altLang="en-US" b="1" dirty="0">
                <a:solidFill>
                  <a:srgbClr val="000099"/>
                </a:solidFill>
              </a:rPr>
              <a:t> </a:t>
            </a:r>
            <a:r>
              <a:rPr lang="en-US" altLang="en-US" dirty="0"/>
              <a:t>Remove all tuples from the </a:t>
            </a:r>
            <a:r>
              <a:rPr lang="en-US" altLang="en-US" i="1" dirty="0"/>
              <a:t>student</a:t>
            </a:r>
            <a:r>
              <a:rPr lang="en-US" altLang="en-US" dirty="0"/>
              <a:t> relation</a:t>
            </a:r>
          </a:p>
          <a:p>
            <a:pPr lvl="2">
              <a:lnSpc>
                <a:spcPct val="90000"/>
              </a:lnSpc>
              <a:tabLst>
                <a:tab pos="1674019" algn="l"/>
              </a:tabLst>
            </a:pPr>
            <a:r>
              <a:rPr lang="en-US" altLang="en-US" b="1" dirty="0"/>
              <a:t>delete from </a:t>
            </a:r>
            <a:r>
              <a:rPr lang="en-US" altLang="en-US" i="1" dirty="0"/>
              <a:t>student  </a:t>
            </a:r>
          </a:p>
          <a:p>
            <a:pPr>
              <a:lnSpc>
                <a:spcPct val="90000"/>
              </a:lnSpc>
              <a:tabLst>
                <a:tab pos="1674019" algn="l"/>
              </a:tabLst>
            </a:pPr>
            <a:r>
              <a:rPr lang="en-US" altLang="en-US" b="1" dirty="0">
                <a:solidFill>
                  <a:srgbClr val="002060"/>
                </a:solidFill>
              </a:rPr>
              <a:t>Drop Table</a:t>
            </a:r>
          </a:p>
          <a:p>
            <a:pPr lvl="1">
              <a:lnSpc>
                <a:spcPct val="90000"/>
              </a:lnSpc>
              <a:tabLst>
                <a:tab pos="1674019" algn="l"/>
              </a:tabLst>
            </a:pPr>
            <a:r>
              <a:rPr lang="en-US" altLang="en-US" b="1" dirty="0"/>
              <a:t>drop table </a:t>
            </a:r>
            <a:r>
              <a:rPr lang="en-US" altLang="en-US" i="1" dirty="0"/>
              <a:t>r</a:t>
            </a:r>
          </a:p>
          <a:p>
            <a:pPr>
              <a:lnSpc>
                <a:spcPct val="90000"/>
              </a:lnSpc>
              <a:tabLst>
                <a:tab pos="1674019" algn="l"/>
              </a:tabLst>
            </a:pPr>
            <a:r>
              <a:rPr lang="en-US" altLang="en-US" b="1" dirty="0">
                <a:solidFill>
                  <a:srgbClr val="002060"/>
                </a:solidFill>
              </a:rPr>
              <a:t>Alter</a:t>
            </a:r>
            <a:r>
              <a:rPr lang="en-US" altLang="en-US" b="1" dirty="0">
                <a:solidFill>
                  <a:srgbClr val="000099"/>
                </a:solidFill>
              </a:rPr>
              <a:t> </a:t>
            </a:r>
            <a:r>
              <a:rPr lang="en-US" altLang="en-US" dirty="0"/>
              <a:t> </a:t>
            </a:r>
          </a:p>
          <a:p>
            <a:pPr lvl="1">
              <a:lnSpc>
                <a:spcPct val="90000"/>
              </a:lnSpc>
              <a:tabLst>
                <a:tab pos="1674019" algn="l"/>
              </a:tabLst>
            </a:pPr>
            <a:r>
              <a:rPr lang="en-US" altLang="en-US" b="1" dirty="0"/>
              <a:t>alter table </a:t>
            </a:r>
            <a:r>
              <a:rPr lang="en-US" altLang="en-US" i="1" dirty="0"/>
              <a:t>r </a:t>
            </a:r>
            <a:r>
              <a:rPr lang="en-US" altLang="en-US" b="1" dirty="0"/>
              <a:t>add </a:t>
            </a:r>
            <a:r>
              <a:rPr lang="en-US" altLang="en-US" i="1" dirty="0"/>
              <a:t>A D</a:t>
            </a:r>
          </a:p>
          <a:p>
            <a:pPr lvl="2">
              <a:lnSpc>
                <a:spcPct val="90000"/>
              </a:lnSpc>
              <a:tabLst>
                <a:tab pos="1674019" algn="l"/>
              </a:tabLst>
            </a:pPr>
            <a:r>
              <a:rPr lang="en-US" altLang="en-US" i="1" dirty="0"/>
              <a:t> </a:t>
            </a:r>
            <a:r>
              <a:rPr lang="en-US" altLang="en-US" dirty="0"/>
              <a:t>where </a:t>
            </a:r>
            <a:r>
              <a:rPr lang="en-US" altLang="en-US" i="1" dirty="0"/>
              <a:t>A</a:t>
            </a:r>
            <a:r>
              <a:rPr lang="en-US" altLang="en-US" dirty="0"/>
              <a:t> is the name of the attribute to be added to relation </a:t>
            </a:r>
            <a:r>
              <a:rPr lang="en-US" altLang="en-US" i="1" dirty="0"/>
              <a:t>r </a:t>
            </a:r>
            <a:r>
              <a:rPr lang="en-US" altLang="en-US" dirty="0"/>
              <a:t> and </a:t>
            </a:r>
            <a:r>
              <a:rPr lang="en-US" altLang="en-US" i="1" dirty="0"/>
              <a:t>D</a:t>
            </a:r>
            <a:r>
              <a:rPr lang="en-US" altLang="en-US" dirty="0"/>
              <a:t> is the domain of </a:t>
            </a:r>
            <a:r>
              <a:rPr lang="en-US" altLang="en-US" i="1" dirty="0"/>
              <a:t>A.</a:t>
            </a:r>
            <a:endParaRPr lang="en-US" altLang="en-US" dirty="0"/>
          </a:p>
          <a:p>
            <a:pPr lvl="2">
              <a:lnSpc>
                <a:spcPct val="90000"/>
              </a:lnSpc>
              <a:tabLst>
                <a:tab pos="1674019" algn="l"/>
              </a:tabLst>
            </a:pPr>
            <a:r>
              <a:rPr lang="en-US" altLang="en-US" dirty="0"/>
              <a:t>All exiting tuples in the relation are assigned </a:t>
            </a:r>
            <a:r>
              <a:rPr lang="en-US" altLang="en-US" i="1" dirty="0"/>
              <a:t>null</a:t>
            </a:r>
            <a:r>
              <a:rPr lang="en-US" altLang="en-US" dirty="0"/>
              <a:t> as the value for the new attribute.  </a:t>
            </a:r>
          </a:p>
          <a:p>
            <a:pPr lvl="1">
              <a:lnSpc>
                <a:spcPct val="110000"/>
              </a:lnSpc>
              <a:tabLst>
                <a:tab pos="1674019" algn="l"/>
              </a:tabLst>
            </a:pPr>
            <a:r>
              <a:rPr lang="en-US" altLang="en-US" b="1" dirty="0"/>
              <a:t>alter table </a:t>
            </a:r>
            <a:r>
              <a:rPr lang="en-US" altLang="en-US" i="1" dirty="0"/>
              <a:t>r</a:t>
            </a:r>
            <a:r>
              <a:rPr lang="en-US" altLang="en-US" b="1" dirty="0"/>
              <a:t> drop</a:t>
            </a:r>
            <a:r>
              <a:rPr lang="en-US" altLang="en-US" i="1" dirty="0"/>
              <a:t> A     </a:t>
            </a:r>
          </a:p>
          <a:p>
            <a:pPr lvl="2">
              <a:lnSpc>
                <a:spcPct val="110000"/>
              </a:lnSpc>
              <a:tabLst>
                <a:tab pos="1674019" algn="l"/>
              </a:tabLst>
            </a:pPr>
            <a:r>
              <a:rPr lang="en-US" altLang="en-US" dirty="0"/>
              <a:t>where </a:t>
            </a:r>
            <a:r>
              <a:rPr lang="en-US" altLang="en-US" i="1" dirty="0"/>
              <a:t>A</a:t>
            </a:r>
            <a:r>
              <a:rPr lang="en-US" altLang="en-US" dirty="0"/>
              <a:t> is the name of an attribute of relation</a:t>
            </a:r>
            <a:r>
              <a:rPr lang="en-US" altLang="en-US" i="1" dirty="0"/>
              <a:t> r</a:t>
            </a:r>
          </a:p>
          <a:p>
            <a:pPr lvl="2">
              <a:lnSpc>
                <a:spcPct val="90000"/>
              </a:lnSpc>
              <a:tabLst>
                <a:tab pos="1674019" algn="l"/>
              </a:tabLst>
            </a:pPr>
            <a:r>
              <a:rPr lang="en-US" altLang="en-US" dirty="0"/>
              <a:t>Dropping of attributes not supported by many databases.</a:t>
            </a:r>
          </a:p>
        </p:txBody>
      </p:sp>
    </p:spTree>
    <p:extLst>
      <p:ext uri="{BB962C8B-B14F-4D97-AF65-F5344CB8AC3E}">
        <p14:creationId xmlns:p14="http://schemas.microsoft.com/office/powerpoint/2010/main" val="2155923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4066630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2825273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delete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&lt; (</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189554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228600" y="851558"/>
            <a:ext cx="8610599" cy="4083581"/>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a:p>
            <a:pPr>
              <a:tabLst>
                <a:tab pos="903685" algn="l"/>
                <a:tab pos="1418035" algn="l"/>
              </a:tabLst>
            </a:pPr>
            <a:r>
              <a:rPr lang="en-US" altLang="en-US" dirty="0">
                <a:solidFill>
                  <a:srgbClr val="FF0000"/>
                </a:solidFill>
              </a:rPr>
              <a:t>The base format is INSERT INTO </a:t>
            </a:r>
            <a:r>
              <a:rPr lang="en-US" altLang="en-US" dirty="0" err="1">
                <a:solidFill>
                  <a:srgbClr val="FF0000"/>
                </a:solidFill>
              </a:rPr>
              <a:t>table_name</a:t>
            </a:r>
            <a:r>
              <a:rPr lang="en-US" altLang="en-US" dirty="0">
                <a:solidFill>
                  <a:srgbClr val="FF0000"/>
                </a:solidFill>
              </a:rPr>
              <a:t> (c1, c2, ..., </a:t>
            </a:r>
            <a:r>
              <a:rPr lang="en-US" altLang="en-US" dirty="0" err="1">
                <a:solidFill>
                  <a:srgbClr val="FF0000"/>
                </a:solidFill>
              </a:rPr>
              <a:t>cn</a:t>
            </a:r>
            <a:r>
              <a:rPr lang="en-US" altLang="en-US" dirty="0">
                <a:solidFill>
                  <a:srgbClr val="FF0000"/>
                </a:solidFill>
              </a:rPr>
              <a:t>) values (v11, v12, ..., v1n), (v21, v22, ..., v2n), ...</a:t>
            </a:r>
          </a:p>
          <a:p>
            <a:pPr lvl="1">
              <a:tabLst>
                <a:tab pos="903685" algn="l"/>
                <a:tab pos="1418035" algn="l"/>
              </a:tabLst>
            </a:pPr>
            <a:r>
              <a:rPr lang="en-US" altLang="en-US" dirty="0">
                <a:solidFill>
                  <a:srgbClr val="FF0000"/>
                </a:solidFill>
              </a:rPr>
              <a:t>c1, c2, ... is a list of column names in any order.</a:t>
            </a:r>
          </a:p>
          <a:p>
            <a:pPr lvl="1">
              <a:tabLst>
                <a:tab pos="903685" algn="l"/>
                <a:tab pos="1418035" algn="l"/>
              </a:tabLst>
            </a:pPr>
            <a:r>
              <a:rPr lang="en-US" altLang="en-US" dirty="0">
                <a:solidFill>
                  <a:srgbClr val="FF0000"/>
                </a:solidFill>
              </a:rPr>
              <a:t>(vi1, vi2, ... is a list of the corresponding column values.</a:t>
            </a:r>
          </a:p>
          <a:p>
            <a:pPr>
              <a:tabLst>
                <a:tab pos="903685" algn="l"/>
                <a:tab pos="1418035" algn="l"/>
              </a:tabLst>
            </a:pPr>
            <a:r>
              <a:rPr lang="en-US" altLang="en-US" dirty="0">
                <a:solidFill>
                  <a:srgbClr val="FF0000"/>
                </a:solidFill>
              </a:rPr>
              <a:t>There is also INSERT INTO </a:t>
            </a:r>
            <a:r>
              <a:rPr lang="en-US" altLang="en-US" dirty="0" err="1">
                <a:solidFill>
                  <a:srgbClr val="FF0000"/>
                </a:solidFill>
              </a:rPr>
              <a:t>table_name</a:t>
            </a:r>
            <a:r>
              <a:rPr lang="en-US" altLang="en-US" dirty="0">
                <a:solidFill>
                  <a:srgbClr val="FF0000"/>
                </a:solidFill>
              </a:rPr>
              <a:t> (c1, c2, ..., </a:t>
            </a:r>
            <a:r>
              <a:rPr lang="en-US" altLang="en-US" dirty="0" err="1">
                <a:solidFill>
                  <a:srgbClr val="FF0000"/>
                </a:solidFill>
              </a:rPr>
              <a:t>cn</a:t>
            </a:r>
            <a:r>
              <a:rPr lang="en-US" altLang="en-US" dirty="0">
                <a:solidFill>
                  <a:srgbClr val="FF0000"/>
                </a:solidFill>
              </a:rPr>
              <a:t>) SELECT ... ..., where the select statement</a:t>
            </a:r>
            <a:br>
              <a:rPr lang="en-US" altLang="en-US" dirty="0">
                <a:solidFill>
                  <a:srgbClr val="FF0000"/>
                </a:solidFill>
              </a:rPr>
            </a:br>
            <a:r>
              <a:rPr lang="en-US" altLang="en-US" dirty="0">
                <a:solidFill>
                  <a:srgbClr val="FF0000"/>
                </a:solidFill>
              </a:rPr>
              <a:t>produces a table compatible with the column list.</a:t>
            </a:r>
          </a:p>
          <a:p>
            <a:pPr>
              <a:buNone/>
              <a:tabLst>
                <a:tab pos="903685" algn="l"/>
                <a:tab pos="1418035" algn="l"/>
              </a:tabLst>
            </a:pPr>
            <a:endParaRPr lang="en-US" altLang="en-US" dirty="0"/>
          </a:p>
        </p:txBody>
      </p:sp>
    </p:spTree>
    <p:extLst>
      <p:ext uri="{BB962C8B-B14F-4D97-AF65-F5344CB8AC3E}">
        <p14:creationId xmlns:p14="http://schemas.microsoft.com/office/powerpoint/2010/main" val="2206757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3" name="Rounded Rectangle 2">
            <a:extLst>
              <a:ext uri="{FF2B5EF4-FFF2-40B4-BE49-F238E27FC236}">
                <a16:creationId xmlns:a16="http://schemas.microsoft.com/office/drawing/2014/main" id="{D7E1CD98-D0D8-2640-A44B-9DB439B86A65}"/>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
        <p:nvSpPr>
          <p:cNvPr id="8" name="TextBox 9">
            <a:extLst>
              <a:ext uri="{FF2B5EF4-FFF2-40B4-BE49-F238E27FC236}">
                <a16:creationId xmlns:a16="http://schemas.microsoft.com/office/drawing/2014/main" id="{DCC87EF4-823E-BC4E-9E05-54F290E4B2BE}"/>
              </a:ext>
            </a:extLst>
          </p:cNvPr>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4: ER, Relational, SQL (IV)</a:t>
            </a:r>
          </a:p>
        </p:txBody>
      </p:sp>
    </p:spTree>
    <p:extLst>
      <p:ext uri="{BB962C8B-B14F-4D97-AF65-F5344CB8AC3E}">
        <p14:creationId xmlns:p14="http://schemas.microsoft.com/office/powerpoint/2010/main" val="276795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3445314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2231740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3401510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814513" y="60722"/>
            <a:ext cx="6057900" cy="457200"/>
          </a:xfrm>
        </p:spPr>
        <p:txBody>
          <a:bodyPr/>
          <a:lstStyle/>
          <a:p>
            <a:r>
              <a:rPr lang="en-US" altLang="en-US" dirty="0"/>
              <a:t>Case Statement for Conditional Updates</a:t>
            </a:r>
          </a:p>
        </p:txBody>
      </p:sp>
      <p:sp>
        <p:nvSpPr>
          <p:cNvPr id="67586" name="Rectangle 3"/>
          <p:cNvSpPr>
            <a:spLocks noGrp="1" noChangeArrowheads="1"/>
          </p:cNvSpPr>
          <p:nvPr>
            <p:ph type="body" idx="1"/>
          </p:nvPr>
        </p:nvSpPr>
        <p:spPr>
          <a:xfrm>
            <a:off x="1728927" y="820342"/>
            <a:ext cx="5421682" cy="1932002"/>
          </a:xfrm>
        </p:spPr>
        <p:txBody>
          <a:bodyPr/>
          <a:lstStyle/>
          <a:p>
            <a:r>
              <a:rPr lang="en-US" altLang="en-US" dirty="0"/>
              <a:t>Same query as before but with case statement</a:t>
            </a:r>
          </a:p>
          <a:p>
            <a:pPr>
              <a:buFont typeface="Monotype Sorts" charset="2"/>
              <a:buNone/>
            </a:pPr>
            <a:r>
              <a:rPr lang="en-US" altLang="en-US" dirty="0"/>
              <a:t>		 </a:t>
            </a:r>
            <a:r>
              <a:rPr lang="en-US" altLang="en-US" b="1" dirty="0"/>
              <a:t>update </a:t>
            </a:r>
            <a:r>
              <a:rPr lang="en-US" altLang="en-US" i="1" dirty="0"/>
              <a:t>instructor</a:t>
            </a:r>
            <a:br>
              <a:rPr lang="en-US" altLang="en-US" i="1" dirty="0"/>
            </a:br>
            <a:r>
              <a:rPr lang="en-US" altLang="en-US" i="1" dirty="0"/>
              <a:t>               </a:t>
            </a:r>
            <a:r>
              <a:rPr lang="en-US" altLang="en-US" b="1" dirty="0"/>
              <a:t>set </a:t>
            </a:r>
            <a:r>
              <a:rPr lang="en-US" altLang="en-US" i="1" dirty="0"/>
              <a:t>salary </a:t>
            </a:r>
            <a:r>
              <a:rPr lang="en-US" altLang="en-US" dirty="0"/>
              <a:t>= </a:t>
            </a:r>
            <a:r>
              <a:rPr lang="en-US" altLang="en-US" b="1" dirty="0"/>
              <a:t>case</a:t>
            </a:r>
            <a:br>
              <a:rPr lang="en-US" altLang="en-US" b="1" dirty="0"/>
            </a:br>
            <a:r>
              <a:rPr lang="en-US" altLang="en-US" b="1" dirty="0"/>
              <a:t>                                      when </a:t>
            </a:r>
            <a:r>
              <a:rPr lang="en-US" altLang="en-US" i="1" dirty="0"/>
              <a:t>salary </a:t>
            </a:r>
            <a:r>
              <a:rPr lang="en-US" altLang="en-US" dirty="0"/>
              <a:t>&lt;= 100000 </a:t>
            </a:r>
            <a:r>
              <a:rPr lang="en-US" altLang="en-US" b="1" dirty="0"/>
              <a:t>then </a:t>
            </a:r>
            <a:r>
              <a:rPr lang="en-US" altLang="en-US" i="1" dirty="0"/>
              <a:t>salary </a:t>
            </a:r>
            <a:r>
              <a:rPr lang="en-US" altLang="en-US" dirty="0"/>
              <a:t>* 1.05</a:t>
            </a:r>
            <a:br>
              <a:rPr lang="en-US" altLang="en-US" dirty="0"/>
            </a:br>
            <a:r>
              <a:rPr lang="en-US" altLang="en-US" dirty="0"/>
              <a:t>                                      </a:t>
            </a:r>
            <a:r>
              <a:rPr lang="en-US" altLang="en-US" b="1" dirty="0"/>
              <a:t>else </a:t>
            </a:r>
            <a:r>
              <a:rPr lang="en-US" altLang="en-US" i="1" dirty="0"/>
              <a:t>salary </a:t>
            </a:r>
            <a:r>
              <a:rPr lang="en-US" altLang="en-US" dirty="0"/>
              <a:t>* 1.03</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p:txBody>
      </p:sp>
    </p:spTree>
    <p:extLst>
      <p:ext uri="{BB962C8B-B14F-4D97-AF65-F5344CB8AC3E}">
        <p14:creationId xmlns:p14="http://schemas.microsoft.com/office/powerpoint/2010/main" val="1832526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Updates with Scalar Subqueries</a:t>
            </a:r>
          </a:p>
        </p:txBody>
      </p:sp>
      <p:sp>
        <p:nvSpPr>
          <p:cNvPr id="68610" name="Rectangle 3"/>
          <p:cNvSpPr>
            <a:spLocks noGrp="1" noChangeArrowheads="1"/>
          </p:cNvSpPr>
          <p:nvPr>
            <p:ph type="body" idx="1"/>
          </p:nvPr>
        </p:nvSpPr>
        <p:spPr>
          <a:xfrm>
            <a:off x="1719263" y="792910"/>
            <a:ext cx="5742419" cy="3404187"/>
          </a:xfrm>
        </p:spPr>
        <p:txBody>
          <a:bodyPr/>
          <a:lstStyle/>
          <a:p>
            <a:r>
              <a:rPr lang="en-US" altLang="en-US" dirty="0"/>
              <a:t>Recompute and update tot_creds value for all students</a:t>
            </a:r>
          </a:p>
          <a:p>
            <a:pPr>
              <a:buFont typeface="Monotype Sorts" charset="2"/>
              <a:buNone/>
            </a:pPr>
            <a:r>
              <a:rPr lang="en-US" altLang="en-US" b="1" dirty="0"/>
              <a:t>           update </a:t>
            </a:r>
            <a:r>
              <a:rPr lang="en-US" altLang="en-US" i="1" dirty="0"/>
              <a:t>student S </a:t>
            </a:r>
            <a:br>
              <a:rPr lang="en-US" altLang="en-US" i="1" dirty="0"/>
            </a:br>
            <a:r>
              <a:rPr lang="en-US" altLang="en-US" i="1" dirty="0"/>
              <a:t>     </a:t>
            </a:r>
            <a:r>
              <a:rPr lang="en-US" altLang="en-US" b="1" dirty="0"/>
              <a:t>set </a:t>
            </a:r>
            <a:r>
              <a:rPr lang="en-US" altLang="en-US" i="1" dirty="0"/>
              <a:t>tot_cred </a:t>
            </a:r>
            <a:r>
              <a:rPr lang="en-US" altLang="en-US" dirty="0"/>
              <a:t>= (</a:t>
            </a:r>
            <a:r>
              <a:rPr lang="en-US" altLang="en-US" b="1" dirty="0"/>
              <a:t>select sum</a:t>
            </a:r>
            <a:r>
              <a:rPr lang="en-US" altLang="en-US" dirty="0"/>
              <a:t>(</a:t>
            </a:r>
            <a:r>
              <a:rPr lang="en-US" altLang="en-US" i="1" dirty="0"/>
              <a:t>credits</a:t>
            </a:r>
            <a:r>
              <a:rPr lang="en-US" altLang="en-US" dirty="0"/>
              <a:t>)</a:t>
            </a:r>
            <a:br>
              <a:rPr lang="en-US" altLang="en-US" dirty="0"/>
            </a:br>
            <a:r>
              <a:rPr lang="en-US" altLang="en-US" dirty="0"/>
              <a:t>                              </a:t>
            </a:r>
            <a:r>
              <a:rPr lang="en-US" altLang="en-US" b="1" dirty="0"/>
              <a:t>from </a:t>
            </a:r>
            <a:r>
              <a:rPr lang="en-US" altLang="en-US" i="1" dirty="0"/>
              <a:t>takes, course</a:t>
            </a:r>
            <a:br>
              <a:rPr lang="en-US" altLang="en-US" i="1" dirty="0"/>
            </a:br>
            <a:r>
              <a:rPr lang="en-US" altLang="en-US" i="1" dirty="0"/>
              <a:t>                              </a:t>
            </a:r>
            <a:r>
              <a:rPr lang="en-US" altLang="en-US" b="1" dirty="0"/>
              <a:t>where </a:t>
            </a:r>
            <a:r>
              <a:rPr lang="en-US" altLang="en-US" i="1" dirty="0" err="1"/>
              <a:t>takes.course_id</a:t>
            </a:r>
            <a:r>
              <a:rPr lang="en-US" altLang="en-US" i="1" dirty="0"/>
              <a:t> </a:t>
            </a:r>
            <a:r>
              <a:rPr lang="en-US" altLang="en-US" dirty="0"/>
              <a:t>= </a:t>
            </a:r>
            <a:r>
              <a:rPr lang="en-US" altLang="en-US" i="1" dirty="0" err="1"/>
              <a:t>course.course_id</a:t>
            </a:r>
            <a:r>
              <a:rPr lang="en-US" altLang="en-US" i="1" dirty="0"/>
              <a:t>  </a:t>
            </a:r>
            <a:r>
              <a:rPr lang="en-US" altLang="en-US" b="1" dirty="0"/>
              <a:t>and </a:t>
            </a:r>
            <a:br>
              <a:rPr lang="en-US" altLang="en-US" b="1" dirty="0"/>
            </a:br>
            <a:r>
              <a:rPr lang="en-US" altLang="en-US" b="1" dirty="0"/>
              <a:t>                                         </a:t>
            </a:r>
            <a:r>
              <a:rPr lang="en-US" altLang="en-US" i="1" dirty="0"/>
              <a:t>S</a:t>
            </a:r>
            <a:r>
              <a:rPr lang="en-US" altLang="en-US" dirty="0"/>
              <a:t>.</a:t>
            </a:r>
            <a:r>
              <a:rPr lang="en-US" altLang="en-US" i="1" dirty="0"/>
              <a:t>ID</a:t>
            </a:r>
            <a:r>
              <a:rPr lang="en-US" altLang="en-US" dirty="0"/>
              <a:t>= </a:t>
            </a:r>
            <a:r>
              <a:rPr lang="en-US" altLang="en-US" i="1" dirty="0" err="1"/>
              <a:t>takes</a:t>
            </a:r>
            <a:r>
              <a:rPr lang="en-US" altLang="en-US" dirty="0" err="1"/>
              <a:t>.</a:t>
            </a:r>
            <a:r>
              <a:rPr lang="en-US" altLang="en-US" i="1" dirty="0" err="1"/>
              <a:t>ID.</a:t>
            </a:r>
            <a:r>
              <a:rPr lang="en-US" altLang="en-US" b="1" dirty="0" err="1"/>
              <a:t>and</a:t>
            </a: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dirty="0"/>
              <a:t>&lt;&gt; 'F' </a:t>
            </a:r>
            <a:r>
              <a:rPr lang="en-US" altLang="en-US" b="1" dirty="0"/>
              <a:t>and</a:t>
            </a:r>
            <a:br>
              <a:rPr lang="en-US" altLang="en-US" b="1" dirty="0"/>
            </a:b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b="1" dirty="0"/>
              <a:t>is not null</a:t>
            </a:r>
            <a:r>
              <a:rPr lang="en-US" altLang="en-US" dirty="0"/>
              <a:t>);</a:t>
            </a:r>
          </a:p>
          <a:p>
            <a:r>
              <a:rPr lang="en-US" altLang="en-US" dirty="0"/>
              <a:t>Sets </a:t>
            </a:r>
            <a:r>
              <a:rPr lang="en-US" altLang="en-US" i="1" dirty="0"/>
              <a:t>tot_creds</a:t>
            </a:r>
            <a:r>
              <a:rPr lang="en-US" altLang="en-US" dirty="0"/>
              <a:t> to null for students who have not taken any course</a:t>
            </a:r>
          </a:p>
          <a:p>
            <a:r>
              <a:rPr lang="en-US" altLang="en-US" dirty="0"/>
              <a:t>Instead of </a:t>
            </a:r>
            <a:r>
              <a:rPr lang="en-US" altLang="en-US" b="1" dirty="0"/>
              <a:t>sum</a:t>
            </a:r>
            <a:r>
              <a:rPr lang="en-US" altLang="en-US" dirty="0"/>
              <a:t>(</a:t>
            </a:r>
            <a:r>
              <a:rPr lang="en-US" altLang="en-US" i="1" dirty="0"/>
              <a:t>credits</a:t>
            </a:r>
            <a:r>
              <a:rPr lang="en-US" altLang="en-US" dirty="0"/>
              <a:t>), use:</a:t>
            </a:r>
          </a:p>
          <a:p>
            <a:pPr>
              <a:buFont typeface="Monotype Sorts" charset="2"/>
              <a:buNone/>
            </a:pPr>
            <a:r>
              <a:rPr lang="en-US" altLang="en-US" b="1" dirty="0"/>
              <a:t>                  case </a:t>
            </a:r>
            <a:br>
              <a:rPr lang="en-US" altLang="en-US" b="1" dirty="0"/>
            </a:br>
            <a:r>
              <a:rPr lang="en-US" altLang="en-US" b="1" dirty="0"/>
              <a:t>                 when sum</a:t>
            </a:r>
            <a:r>
              <a:rPr lang="en-US" altLang="en-US" dirty="0"/>
              <a:t>(</a:t>
            </a:r>
            <a:r>
              <a:rPr lang="en-US" altLang="en-US" i="1" dirty="0"/>
              <a:t>credits</a:t>
            </a:r>
            <a:r>
              <a:rPr lang="en-US" altLang="en-US" dirty="0"/>
              <a:t>) </a:t>
            </a:r>
            <a:r>
              <a:rPr lang="en-US" altLang="en-US" b="1" dirty="0"/>
              <a:t>is not null then sum</a:t>
            </a:r>
            <a:r>
              <a:rPr lang="en-US" altLang="en-US" dirty="0"/>
              <a:t>(</a:t>
            </a:r>
            <a:r>
              <a:rPr lang="en-US" altLang="en-US" i="1" dirty="0"/>
              <a:t>credits</a:t>
            </a:r>
            <a:r>
              <a:rPr lang="en-US" altLang="en-US" dirty="0"/>
              <a:t>)</a:t>
            </a:r>
            <a:br>
              <a:rPr lang="en-US" altLang="en-US" dirty="0"/>
            </a:br>
            <a:r>
              <a:rPr lang="en-US" altLang="en-US" dirty="0"/>
              <a:t>                 </a:t>
            </a:r>
            <a:r>
              <a:rPr lang="en-US" altLang="en-US" b="1" dirty="0"/>
              <a:t>else </a:t>
            </a:r>
            <a:r>
              <a:rPr lang="en-US" altLang="en-US" dirty="0"/>
              <a:t>0</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3898960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688CF-5430-FE46-BD7B-4E2E49E3478B}"/>
              </a:ext>
            </a:extLst>
          </p:cNvPr>
          <p:cNvSpPr>
            <a:spLocks noGrp="1"/>
          </p:cNvSpPr>
          <p:nvPr>
            <p:ph idx="1"/>
          </p:nvPr>
        </p:nvSpPr>
        <p:spPr/>
        <p:txBody>
          <a:bodyPr/>
          <a:lstStyle/>
          <a:p>
            <a:r>
              <a:rPr lang="en-US" sz="1800" dirty="0"/>
              <a:t>INSERT, UPDATE and DELETE are pretty straightforward.</a:t>
            </a:r>
          </a:p>
          <a:p>
            <a:r>
              <a:rPr lang="en-US" sz="1800" dirty="0"/>
              <a:t>UPDATE and DELETE are very similar to SELECT</a:t>
            </a:r>
          </a:p>
          <a:p>
            <a:pPr lvl="1"/>
            <a:r>
              <a:rPr lang="en-US" sz="1600" dirty="0"/>
              <a:t>WHERE clause specifies which rows are affected.</a:t>
            </a:r>
          </a:p>
          <a:p>
            <a:pPr lvl="1"/>
            <a:r>
              <a:rPr lang="en-US" sz="1600" dirty="0"/>
              <a:t>The SELECT choose the columns to return.</a:t>
            </a:r>
          </a:p>
          <a:p>
            <a:pPr lvl="1"/>
            <a:r>
              <a:rPr lang="en-US" sz="1600" dirty="0"/>
              <a:t>The SET clause chooses and changes columns.</a:t>
            </a:r>
          </a:p>
          <a:p>
            <a:pPr lvl="1"/>
            <a:r>
              <a:rPr lang="en-US" sz="1600" dirty="0"/>
              <a:t>DELETE just removes the specified rows.</a:t>
            </a:r>
          </a:p>
          <a:p>
            <a:r>
              <a:rPr lang="en-US" sz="1800" dirty="0"/>
              <a:t>INSERT, UPDATE and DELETE changes must not violate constraints, e.g.</a:t>
            </a:r>
          </a:p>
          <a:p>
            <a:pPr lvl="1"/>
            <a:r>
              <a:rPr lang="en-US" sz="1600" dirty="0"/>
              <a:t>INSERT a row that causes a duplicate key.</a:t>
            </a:r>
          </a:p>
          <a:p>
            <a:pPr lvl="1"/>
            <a:r>
              <a:rPr lang="en-US" sz="1600" dirty="0"/>
              <a:t>DELETE a referenced (target) foreign key.</a:t>
            </a:r>
          </a:p>
          <a:p>
            <a:pPr lvl="1"/>
            <a:r>
              <a:rPr lang="en-US" sz="1600" dirty="0"/>
              <a:t>UPDATE columns that create a duplicate key.</a:t>
            </a:r>
          </a:p>
          <a:p>
            <a:pPr lvl="1"/>
            <a:r>
              <a:rPr lang="en-US" sz="1600" dirty="0"/>
              <a:t>INSERT values do not include all NOT NULL columns.</a:t>
            </a:r>
          </a:p>
          <a:p>
            <a:r>
              <a:rPr lang="en-US" sz="1800" dirty="0"/>
              <a:t>I am not going to do example now, but you have seen and will see me do examples in the context of larger examples.</a:t>
            </a:r>
          </a:p>
        </p:txBody>
      </p:sp>
      <p:sp>
        <p:nvSpPr>
          <p:cNvPr id="3" name="Title 2">
            <a:extLst>
              <a:ext uri="{FF2B5EF4-FFF2-40B4-BE49-F238E27FC236}">
                <a16:creationId xmlns:a16="http://schemas.microsoft.com/office/drawing/2014/main" id="{5FBF117B-D7DD-F14F-B526-E29E00E4BF89}"/>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39135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Examples</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0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52400" y="666750"/>
            <a:ext cx="8915400" cy="3962400"/>
          </a:xfrm>
        </p:spPr>
        <p:txBody>
          <a:bodyPr/>
          <a:lstStyle/>
          <a:p>
            <a:r>
              <a:rPr lang="en-US" dirty="0"/>
              <a:t>My example projects for the two tracks will be a </a:t>
            </a:r>
            <a:r>
              <a:rPr lang="en-US" b="1" dirty="0"/>
              <a:t>simple</a:t>
            </a:r>
            <a:r>
              <a:rPr lang="en-US" dirty="0"/>
              <a:t> fantasy baseball solution.</a:t>
            </a:r>
          </a:p>
          <a:p>
            <a:pPr lvl="1"/>
            <a:r>
              <a:rPr lang="en-US" dirty="0"/>
              <a:t>“</a:t>
            </a:r>
            <a:r>
              <a:rPr lang="en-US" b="1" dirty="0">
                <a:latin typeface="Arial" panose="020B0604020202020204" pitchFamily="34" charset="0"/>
              </a:rPr>
              <a:t>Fantasy baseball</a:t>
            </a:r>
            <a:r>
              <a:rPr lang="en-US" dirty="0">
                <a:latin typeface="Arial" panose="020B0604020202020204" pitchFamily="34" charset="0"/>
              </a:rPr>
              <a:t> is a game in which people manage rosters of league baseball players, either online or in a physical location, using fictional fantasy baseball team names. The participants compete against one another using those players' real life statistics to score points.”</a:t>
            </a:r>
          </a:p>
          <a:p>
            <a:r>
              <a:rPr lang="en-US" dirty="0"/>
              <a:t>My solution will have two subsystems:</a:t>
            </a:r>
          </a:p>
          <a:p>
            <a:pPr lvl="1"/>
            <a:r>
              <a:rPr lang="en-US" i="1" dirty="0"/>
              <a:t>Analysis system</a:t>
            </a:r>
            <a:r>
              <a:rPr lang="en-US" dirty="0"/>
              <a:t>:</a:t>
            </a:r>
          </a:p>
          <a:p>
            <a:pPr lvl="2"/>
            <a:r>
              <a:rPr lang="en-US" dirty="0"/>
              <a:t>Read only data that enables people to select players based on performance, and to estimate the performance of their fantasy team.</a:t>
            </a:r>
          </a:p>
          <a:p>
            <a:pPr lvl="2"/>
            <a:r>
              <a:rPr lang="en-US" dirty="0"/>
              <a:t>Event based update system that changes analysis data based on new data.</a:t>
            </a:r>
          </a:p>
          <a:p>
            <a:pPr lvl="1"/>
            <a:r>
              <a:rPr lang="en-US" i="1" dirty="0"/>
              <a:t>Operational system</a:t>
            </a:r>
            <a:r>
              <a:rPr lang="en-US" dirty="0"/>
              <a:t> that manages create, retrieve update, delete, etc. of their fantasy teams and leagues.</a:t>
            </a:r>
          </a:p>
          <a:p>
            <a:r>
              <a:rPr lang="en-US" dirty="0"/>
              <a:t>INSERT, UPDATE, DELETE primarily apply to the operational system.</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Pretend to Play Fantasy Baseball</a:t>
            </a:r>
          </a:p>
        </p:txBody>
      </p:sp>
    </p:spTree>
    <p:extLst>
      <p:ext uri="{BB962C8B-B14F-4D97-AF65-F5344CB8AC3E}">
        <p14:creationId xmlns:p14="http://schemas.microsoft.com/office/powerpoint/2010/main" val="4172502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50FBB-2B3D-9A4A-8A0A-09AAC2A83A65}"/>
              </a:ext>
            </a:extLst>
          </p:cNvPr>
          <p:cNvSpPr>
            <a:spLocks noGrp="1"/>
          </p:cNvSpPr>
          <p:nvPr>
            <p:ph type="title"/>
          </p:nvPr>
        </p:nvSpPr>
        <p:spPr/>
        <p:txBody>
          <a:bodyPr/>
          <a:lstStyle/>
          <a:p>
            <a:r>
              <a:rPr lang="en-US" dirty="0"/>
              <a:t>In-Progress Operation System Data Model</a:t>
            </a:r>
          </a:p>
        </p:txBody>
      </p:sp>
      <p:pic>
        <p:nvPicPr>
          <p:cNvPr id="7" name="Picture 6">
            <a:extLst>
              <a:ext uri="{FF2B5EF4-FFF2-40B4-BE49-F238E27FC236}">
                <a16:creationId xmlns:a16="http://schemas.microsoft.com/office/drawing/2014/main" id="{774720C7-9AF5-5440-A878-18720FDCE244}"/>
              </a:ext>
            </a:extLst>
          </p:cNvPr>
          <p:cNvPicPr>
            <a:picLocks noChangeAspect="1"/>
          </p:cNvPicPr>
          <p:nvPr/>
        </p:nvPicPr>
        <p:blipFill>
          <a:blip r:embed="rId2"/>
          <a:stretch>
            <a:fillRect/>
          </a:stretch>
        </p:blipFill>
        <p:spPr>
          <a:xfrm>
            <a:off x="1295400" y="676275"/>
            <a:ext cx="5554795" cy="3790950"/>
          </a:xfrm>
          <a:prstGeom prst="rect">
            <a:avLst/>
          </a:prstGeom>
        </p:spPr>
      </p:pic>
    </p:spTree>
    <p:extLst>
      <p:ext uri="{BB962C8B-B14F-4D97-AF65-F5344CB8AC3E}">
        <p14:creationId xmlns:p14="http://schemas.microsoft.com/office/powerpoint/2010/main" val="2886529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800" dirty="0"/>
              <a:t>We must build a system that supports academic operations in a university.</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(Will only cover this now).</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 – Modified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3804059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 COMS W4111_002_2021_1: Lecture 4: ER, Relational, SQL (IV)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934200" y="1885950"/>
            <a:ext cx="1600200" cy="646331"/>
          </a:xfrm>
          <a:prstGeom prst="rect">
            <a:avLst/>
          </a:prstGeom>
          <a:noFill/>
        </p:spPr>
        <p:txBody>
          <a:bodyPr wrap="square" rtlCol="0">
            <a:spAutoFit/>
          </a:bodyPr>
          <a:lstStyle/>
          <a:p>
            <a:r>
              <a:rPr lang="en-US" dirty="0"/>
              <a:t>IMDB</a:t>
            </a:r>
            <a:br>
              <a:rPr lang="en-US" dirty="0"/>
            </a:br>
            <a:r>
              <a:rPr lang="en-US" dirty="0"/>
              <a:t>Database</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0" y="2209116"/>
            <a:ext cx="914400"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9BDD509-07AC-B24F-93FD-56DF54ADAEC4}"/>
              </a:ext>
            </a:extLst>
          </p:cNvPr>
          <p:cNvSpPr txBox="1"/>
          <p:nvPr/>
        </p:nvSpPr>
        <p:spPr>
          <a:xfrm>
            <a:off x="6617433" y="3041455"/>
            <a:ext cx="2258255" cy="830997"/>
          </a:xfrm>
          <a:prstGeom prst="rect">
            <a:avLst/>
          </a:prstGeom>
          <a:noFill/>
        </p:spPr>
        <p:txBody>
          <a:bodyPr wrap="square" rtlCol="0">
            <a:spAutoFit/>
          </a:bodyPr>
          <a:lstStyle/>
          <a:p>
            <a:r>
              <a:rPr lang="en-US" sz="1600" dirty="0"/>
              <a:t>It would be “cool” if we</a:t>
            </a:r>
          </a:p>
          <a:p>
            <a:r>
              <a:rPr lang="en-US" sz="1600" dirty="0"/>
              <a:t>could look at the data</a:t>
            </a:r>
            <a:br>
              <a:rPr lang="en-US" sz="1600" dirty="0"/>
            </a:br>
            <a:r>
              <a:rPr lang="en-US" sz="1600" dirty="0"/>
              <a:t>directly!</a:t>
            </a:r>
          </a:p>
        </p:txBody>
      </p:sp>
    </p:spTree>
    <p:extLst>
      <p:ext uri="{BB962C8B-B14F-4D97-AF65-F5344CB8AC3E}">
        <p14:creationId xmlns:p14="http://schemas.microsoft.com/office/powerpoint/2010/main" val="1266863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170785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56926-8EE0-A54A-AA5B-3F52B10E127C}"/>
              </a:ext>
            </a:extLst>
          </p:cNvPr>
          <p:cNvSpPr>
            <a:spLocks noGrp="1"/>
          </p:cNvSpPr>
          <p:nvPr>
            <p:ph idx="1"/>
          </p:nvPr>
        </p:nvSpPr>
        <p:spPr>
          <a:xfrm>
            <a:off x="120805" y="2618470"/>
            <a:ext cx="8839200" cy="1878258"/>
          </a:xfrm>
        </p:spPr>
        <p:txBody>
          <a:bodyPr/>
          <a:lstStyle/>
          <a:p>
            <a:pPr>
              <a:spcBef>
                <a:spcPts val="0"/>
              </a:spcBef>
            </a:pPr>
            <a:r>
              <a:rPr lang="en-US" sz="1800" dirty="0"/>
              <a:t>“As a baseball fan, I want to enter a </a:t>
            </a:r>
            <a:r>
              <a:rPr lang="en-US" sz="1800" dirty="0" err="1"/>
              <a:t>teamID</a:t>
            </a:r>
            <a:r>
              <a:rPr lang="en-US" sz="1800" dirty="0"/>
              <a:t> and </a:t>
            </a:r>
            <a:r>
              <a:rPr lang="en-US" sz="1800" dirty="0" err="1"/>
              <a:t>yearID</a:t>
            </a:r>
            <a:r>
              <a:rPr lang="en-US" sz="1800" dirty="0"/>
              <a:t> and see:</a:t>
            </a:r>
          </a:p>
          <a:p>
            <a:pPr lvl="1">
              <a:spcBef>
                <a:spcPts val="0"/>
              </a:spcBef>
            </a:pPr>
            <a:r>
              <a:rPr lang="en-US" sz="1600" dirty="0"/>
              <a:t>Team wins and losses.</a:t>
            </a:r>
          </a:p>
          <a:p>
            <a:pPr lvl="1">
              <a:spcBef>
                <a:spcPts val="0"/>
              </a:spcBef>
            </a:pPr>
            <a:r>
              <a:rPr lang="en-US" sz="1600" dirty="0"/>
              <a:t>Summary of player performance for players on the team and year.”</a:t>
            </a:r>
          </a:p>
          <a:p>
            <a:pPr>
              <a:spcBef>
                <a:spcPts val="0"/>
              </a:spcBef>
            </a:pPr>
            <a:r>
              <a:rPr lang="en-US" sz="1800" dirty="0"/>
              <a:t>Built:</a:t>
            </a:r>
          </a:p>
          <a:p>
            <a:pPr lvl="1">
              <a:spcBef>
                <a:spcPts val="0"/>
              </a:spcBef>
            </a:pPr>
            <a:r>
              <a:rPr lang="en-US" sz="1600" dirty="0"/>
              <a:t>Dashboard page.</a:t>
            </a:r>
          </a:p>
          <a:p>
            <a:pPr lvl="1">
              <a:spcBef>
                <a:spcPts val="0"/>
              </a:spcBef>
            </a:pPr>
            <a:r>
              <a:rPr lang="en-US" sz="1600" dirty="0"/>
              <a:t>REST handlers and application logic.</a:t>
            </a:r>
          </a:p>
          <a:p>
            <a:pPr lvl="1">
              <a:spcBef>
                <a:spcPts val="0"/>
              </a:spcBef>
            </a:pPr>
            <a:r>
              <a:rPr lang="en-US" sz="1600" dirty="0"/>
              <a:t>Database view.</a:t>
            </a:r>
          </a:p>
        </p:txBody>
      </p:sp>
      <p:sp>
        <p:nvSpPr>
          <p:cNvPr id="3" name="Title 2">
            <a:extLst>
              <a:ext uri="{FF2B5EF4-FFF2-40B4-BE49-F238E27FC236}">
                <a16:creationId xmlns:a16="http://schemas.microsoft.com/office/drawing/2014/main" id="{1AD785C9-ABD6-1348-AEB5-2E092D825F01}"/>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FB48942B-D551-AA47-AED4-1D9C21D803DB}"/>
              </a:ext>
            </a:extLst>
          </p:cNvPr>
          <p:cNvPicPr>
            <a:picLocks noChangeAspect="1"/>
          </p:cNvPicPr>
          <p:nvPr/>
        </p:nvPicPr>
        <p:blipFill>
          <a:blip r:embed="rId2"/>
          <a:stretch>
            <a:fillRect/>
          </a:stretch>
        </p:blipFill>
        <p:spPr>
          <a:xfrm>
            <a:off x="120805" y="666750"/>
            <a:ext cx="1910640" cy="1037654"/>
          </a:xfrm>
          <a:prstGeom prst="rect">
            <a:avLst/>
          </a:prstGeom>
          <a:ln w="28575">
            <a:solidFill>
              <a:schemeClr val="tx1"/>
            </a:solidFill>
          </a:ln>
        </p:spPr>
      </p:pic>
      <p:sp>
        <p:nvSpPr>
          <p:cNvPr id="6" name="Rounded Rectangle 5">
            <a:extLst>
              <a:ext uri="{FF2B5EF4-FFF2-40B4-BE49-F238E27FC236}">
                <a16:creationId xmlns:a16="http://schemas.microsoft.com/office/drawing/2014/main" id="{69A12073-0079-4745-BE2E-15E9FF3F3D97}"/>
              </a:ext>
            </a:extLst>
          </p:cNvPr>
          <p:cNvSpPr/>
          <p:nvPr/>
        </p:nvSpPr>
        <p:spPr>
          <a:xfrm>
            <a:off x="3328639" y="628650"/>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Web Application</a:t>
            </a:r>
          </a:p>
        </p:txBody>
      </p:sp>
      <p:sp>
        <p:nvSpPr>
          <p:cNvPr id="7" name="Rounded Rectangle 6">
            <a:extLst>
              <a:ext uri="{FF2B5EF4-FFF2-40B4-BE49-F238E27FC236}">
                <a16:creationId xmlns:a16="http://schemas.microsoft.com/office/drawing/2014/main" id="{9DE830A1-E93A-7548-8AE8-9BA45E898DDA}"/>
              </a:ext>
            </a:extLst>
          </p:cNvPr>
          <p:cNvSpPr/>
          <p:nvPr/>
        </p:nvSpPr>
        <p:spPr>
          <a:xfrm>
            <a:off x="6858000" y="646771"/>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MySQL</a:t>
            </a:r>
          </a:p>
        </p:txBody>
      </p:sp>
      <p:cxnSp>
        <p:nvCxnSpPr>
          <p:cNvPr id="9" name="Straight Arrow Connector 8">
            <a:extLst>
              <a:ext uri="{FF2B5EF4-FFF2-40B4-BE49-F238E27FC236}">
                <a16:creationId xmlns:a16="http://schemas.microsoft.com/office/drawing/2014/main" id="{215BFBCD-9965-284E-8B47-6876FEA9233C}"/>
              </a:ext>
            </a:extLst>
          </p:cNvPr>
          <p:cNvCxnSpPr>
            <a:stCxn id="4" idx="3"/>
            <a:endCxn id="6" idx="1"/>
          </p:cNvCxnSpPr>
          <p:nvPr/>
        </p:nvCxnSpPr>
        <p:spPr>
          <a:xfrm>
            <a:off x="2031445" y="1185577"/>
            <a:ext cx="12971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966B0D-BBE9-114A-8115-65CAED337AFA}"/>
              </a:ext>
            </a:extLst>
          </p:cNvPr>
          <p:cNvCxnSpPr>
            <a:cxnSpLocks/>
            <a:endCxn id="7" idx="1"/>
          </p:cNvCxnSpPr>
          <p:nvPr/>
        </p:nvCxnSpPr>
        <p:spPr>
          <a:xfrm>
            <a:off x="5181600" y="1203698"/>
            <a:ext cx="1676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937700-E090-2F4B-B678-8C1B7E992599}"/>
              </a:ext>
            </a:extLst>
          </p:cNvPr>
          <p:cNvSpPr txBox="1"/>
          <p:nvPr/>
        </p:nvSpPr>
        <p:spPr>
          <a:xfrm>
            <a:off x="120805" y="1926835"/>
            <a:ext cx="3809889" cy="646331"/>
          </a:xfrm>
          <a:prstGeom prst="rect">
            <a:avLst/>
          </a:prstGeom>
          <a:noFill/>
        </p:spPr>
        <p:txBody>
          <a:bodyPr wrap="none" rtlCol="0">
            <a:spAutoFit/>
          </a:bodyPr>
          <a:lstStyle/>
          <a:p>
            <a:r>
              <a:rPr lang="en-US" sz="1200" dirty="0"/>
              <a:t>Two HTTP/REST calls:</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team_summary?team_id</a:t>
            </a:r>
            <a:r>
              <a:rPr lang="en-US" sz="1200" dirty="0"/>
              <a:t>=</a:t>
            </a:r>
            <a:r>
              <a:rPr lang="en-US" sz="1200" dirty="0" err="1"/>
              <a:t>BOS&amp;year_id</a:t>
            </a:r>
            <a:r>
              <a:rPr lang="en-US" sz="1200" dirty="0"/>
              <a:t>=2004</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teams?teamID</a:t>
            </a:r>
            <a:r>
              <a:rPr lang="en-US" sz="1200" dirty="0"/>
              <a:t>=</a:t>
            </a:r>
            <a:r>
              <a:rPr lang="en-US" sz="1200" dirty="0" err="1"/>
              <a:t>BOS&amp;yearID</a:t>
            </a:r>
            <a:r>
              <a:rPr lang="en-US" sz="1200" dirty="0"/>
              <a:t>=2004</a:t>
            </a:r>
          </a:p>
        </p:txBody>
      </p:sp>
      <p:cxnSp>
        <p:nvCxnSpPr>
          <p:cNvPr id="16" name="Straight Arrow Connector 15">
            <a:extLst>
              <a:ext uri="{FF2B5EF4-FFF2-40B4-BE49-F238E27FC236}">
                <a16:creationId xmlns:a16="http://schemas.microsoft.com/office/drawing/2014/main" id="{35604D53-2731-5143-9EAA-263DBF01E5A8}"/>
              </a:ext>
            </a:extLst>
          </p:cNvPr>
          <p:cNvCxnSpPr>
            <a:cxnSpLocks/>
          </p:cNvCxnSpPr>
          <p:nvPr/>
        </p:nvCxnSpPr>
        <p:spPr>
          <a:xfrm flipV="1">
            <a:off x="2376139" y="1276350"/>
            <a:ext cx="214661" cy="762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C7AE09-EE23-9644-B060-E84817536C0D}"/>
              </a:ext>
            </a:extLst>
          </p:cNvPr>
          <p:cNvSpPr txBox="1"/>
          <p:nvPr/>
        </p:nvSpPr>
        <p:spPr>
          <a:xfrm>
            <a:off x="5181600" y="1905212"/>
            <a:ext cx="3016210" cy="830997"/>
          </a:xfrm>
          <a:prstGeom prst="rect">
            <a:avLst/>
          </a:prstGeom>
          <a:noFill/>
        </p:spPr>
        <p:txBody>
          <a:bodyPr wrap="none" rtlCol="0">
            <a:spAutoFit/>
          </a:bodyPr>
          <a:lstStyle/>
          <a:p>
            <a:r>
              <a:rPr lang="en-US" sz="1200" dirty="0"/>
              <a:t>Two SQL </a:t>
            </a:r>
            <a:r>
              <a:rPr lang="en-US" sz="1200" dirty="0" err="1"/>
              <a:t>Queriess</a:t>
            </a:r>
            <a:r>
              <a:rPr lang="en-US" sz="1200" dirty="0"/>
              <a:t>:</a:t>
            </a:r>
          </a:p>
          <a:p>
            <a:pPr marL="171450" indent="-171450">
              <a:buFont typeface="Arial" panose="020B0604020202020204" pitchFamily="34" charset="0"/>
              <a:buChar char="•"/>
            </a:pPr>
            <a:r>
              <a:rPr lang="en-US" sz="1200" dirty="0"/>
              <a:t>SELECT to Teams table.</a:t>
            </a:r>
          </a:p>
          <a:p>
            <a:pPr marL="171450" indent="-171450">
              <a:buFont typeface="Arial" panose="020B0604020202020204" pitchFamily="34" charset="0"/>
              <a:buChar char="•"/>
            </a:pPr>
            <a:r>
              <a:rPr lang="en-US" sz="1200" dirty="0"/>
              <a:t>SELECT to </a:t>
            </a:r>
            <a:r>
              <a:rPr lang="en-US" sz="1200" dirty="0" err="1"/>
              <a:t>team_summary</a:t>
            </a:r>
            <a:r>
              <a:rPr lang="en-US" sz="1200" dirty="0"/>
              <a:t>, which is a view.</a:t>
            </a:r>
            <a:br>
              <a:rPr lang="en-US" sz="1200" dirty="0"/>
            </a:br>
            <a:r>
              <a:rPr lang="en-US" sz="1200" dirty="0"/>
              <a:t>We cover views later.</a:t>
            </a:r>
          </a:p>
        </p:txBody>
      </p:sp>
      <p:cxnSp>
        <p:nvCxnSpPr>
          <p:cNvPr id="18" name="Straight Arrow Connector 17">
            <a:extLst>
              <a:ext uri="{FF2B5EF4-FFF2-40B4-BE49-F238E27FC236}">
                <a16:creationId xmlns:a16="http://schemas.microsoft.com/office/drawing/2014/main" id="{2D088AF0-3F3D-B84E-A462-9BAFB635E905}"/>
              </a:ext>
            </a:extLst>
          </p:cNvPr>
          <p:cNvCxnSpPr>
            <a:cxnSpLocks/>
          </p:cNvCxnSpPr>
          <p:nvPr/>
        </p:nvCxnSpPr>
        <p:spPr>
          <a:xfrm flipV="1">
            <a:off x="5791200" y="1276350"/>
            <a:ext cx="166339" cy="68672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07D83-C485-3A40-813E-E0129C766652}"/>
              </a:ext>
            </a:extLst>
          </p:cNvPr>
          <p:cNvSpPr txBox="1"/>
          <p:nvPr/>
        </p:nvSpPr>
        <p:spPr>
          <a:xfrm>
            <a:off x="4419600" y="3638550"/>
            <a:ext cx="4603595" cy="1015663"/>
          </a:xfrm>
          <a:prstGeom prst="rect">
            <a:avLst/>
          </a:prstGeom>
          <a:noFill/>
        </p:spPr>
        <p:txBody>
          <a:bodyPr wrap="square" rtlCol="0">
            <a:spAutoFit/>
          </a:bodyPr>
          <a:lstStyle/>
          <a:p>
            <a:r>
              <a:rPr lang="en-US" sz="1600" dirty="0"/>
              <a:t>Tracks will build:</a:t>
            </a:r>
          </a:p>
          <a:p>
            <a:pPr marL="285750" indent="-285750">
              <a:buFont typeface="Arial" panose="020B0604020202020204" pitchFamily="34" charset="0"/>
              <a:buChar char="•"/>
            </a:pPr>
            <a:r>
              <a:rPr lang="en-US" sz="1400" dirty="0"/>
              <a:t>Programming: Mix of CRUD and dashboard.</a:t>
            </a:r>
          </a:p>
          <a:p>
            <a:pPr marL="285750" indent="-285750">
              <a:buFont typeface="Arial" panose="020B0604020202020204" pitchFamily="34" charset="0"/>
              <a:buChar char="•"/>
            </a:pPr>
            <a:r>
              <a:rPr lang="en-US" sz="1400" dirty="0"/>
              <a:t>Non-programming: Dashboards, Data transformation.</a:t>
            </a:r>
          </a:p>
          <a:p>
            <a:r>
              <a:rPr lang="en-US" sz="1400" dirty="0"/>
              <a:t>Will see more details as we move forward.</a:t>
            </a:r>
            <a:endParaRPr lang="en-US" sz="1600" dirty="0"/>
          </a:p>
        </p:txBody>
      </p:sp>
    </p:spTree>
    <p:extLst>
      <p:ext uri="{BB962C8B-B14F-4D97-AF65-F5344CB8AC3E}">
        <p14:creationId xmlns:p14="http://schemas.microsoft.com/office/powerpoint/2010/main" val="3865357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276350"/>
            <a:ext cx="8839200" cy="1143000"/>
          </a:xfrm>
        </p:spPr>
        <p:txBody>
          <a:bodyPr/>
          <a:lstStyle/>
          <a:p>
            <a:pPr marL="0" indent="0" algn="ctr">
              <a:buNone/>
            </a:pPr>
            <a:r>
              <a:rPr lang="en-US" sz="4800" dirty="0"/>
              <a:t>Switch to Notebook</a:t>
            </a:r>
            <a:br>
              <a:rPr lang="en-US" sz="4800" dirty="0"/>
            </a:br>
            <a:r>
              <a:rPr lang="en-US" sz="4800" dirty="0"/>
              <a:t>and</a:t>
            </a:r>
            <a:br>
              <a:rPr lang="en-US" sz="4800" dirty="0"/>
            </a:br>
            <a:r>
              <a:rPr lang="en-US" sz="4800" dirty="0"/>
              <a:t>Code.</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
        <p:nvSpPr>
          <p:cNvPr id="4" name="TextBox 3">
            <a:extLst>
              <a:ext uri="{FF2B5EF4-FFF2-40B4-BE49-F238E27FC236}">
                <a16:creationId xmlns:a16="http://schemas.microsoft.com/office/drawing/2014/main" id="{B64F26F5-C172-B64F-8F74-60F1232734AA}"/>
              </a:ext>
            </a:extLst>
          </p:cNvPr>
          <p:cNvSpPr txBox="1"/>
          <p:nvPr/>
        </p:nvSpPr>
        <p:spPr>
          <a:xfrm>
            <a:off x="304800" y="2495550"/>
            <a:ext cx="2099101" cy="923330"/>
          </a:xfrm>
          <a:prstGeom prst="rect">
            <a:avLst/>
          </a:prstGeom>
          <a:noFill/>
        </p:spPr>
        <p:txBody>
          <a:bodyPr wrap="none" rtlCol="0">
            <a:spAutoFit/>
          </a:bodyPr>
          <a:lstStyle/>
          <a:p>
            <a:pPr marL="285750" indent="-285750">
              <a:buFont typeface="Arial" panose="020B0604020202020204" pitchFamily="34" charset="0"/>
              <a:buChar char="•"/>
            </a:pPr>
            <a:r>
              <a:rPr lang="en-US" dirty="0"/>
              <a:t>Angular project</a:t>
            </a:r>
          </a:p>
          <a:p>
            <a:pPr marL="285750" indent="-285750">
              <a:buFont typeface="Arial" panose="020B0604020202020204" pitchFamily="34" charset="0"/>
              <a:buChar char="•"/>
            </a:pPr>
            <a:r>
              <a:rPr lang="en-US" dirty="0" err="1"/>
              <a:t>OpenAPI</a:t>
            </a:r>
            <a:endParaRPr lang="en-US" dirty="0"/>
          </a:p>
          <a:p>
            <a:pPr marL="285750" indent="-285750">
              <a:buFont typeface="Arial" panose="020B0604020202020204" pitchFamily="34" charset="0"/>
              <a:buChar char="•"/>
            </a:pPr>
            <a:r>
              <a:rPr lang="en-US" dirty="0"/>
              <a:t>Application code</a:t>
            </a:r>
          </a:p>
        </p:txBody>
      </p:sp>
    </p:spTree>
    <p:extLst>
      <p:ext uri="{BB962C8B-B14F-4D97-AF65-F5344CB8AC3E}">
        <p14:creationId xmlns:p14="http://schemas.microsoft.com/office/powerpoint/2010/main" val="3603408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Common Table Expressions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3513618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803778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33179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65579-9BE6-014E-BE46-DBCE97FB9DDF}"/>
              </a:ext>
            </a:extLst>
          </p:cNvPr>
          <p:cNvSpPr>
            <a:spLocks noGrp="1"/>
          </p:cNvSpPr>
          <p:nvPr>
            <p:ph idx="1"/>
          </p:nvPr>
        </p:nvSpPr>
        <p:spPr/>
        <p:txBody>
          <a:bodyPr/>
          <a:lstStyle/>
          <a:p>
            <a:r>
              <a:rPr lang="en-US" sz="1800" dirty="0"/>
              <a:t>CTE: </a:t>
            </a:r>
            <a:r>
              <a:rPr lang="en-US" sz="1800" dirty="0">
                <a:latin typeface="Muli"/>
              </a:rPr>
              <a:t>(</a:t>
            </a:r>
            <a:r>
              <a:rPr lang="en-US" sz="1800" dirty="0">
                <a:latin typeface="Muli"/>
                <a:hlinkClick r:id="rId2"/>
              </a:rPr>
              <a:t>https://www.essentialsql.com/introduction-common-table-expressions-ctes/</a:t>
            </a:r>
            <a:r>
              <a:rPr lang="en-US" sz="1800" dirty="0">
                <a:latin typeface="Muli"/>
              </a:rPr>
              <a:t>)</a:t>
            </a:r>
            <a:endParaRPr lang="en-US" sz="1800" dirty="0"/>
          </a:p>
          <a:p>
            <a:pPr lvl="1"/>
            <a:r>
              <a:rPr lang="en-US" sz="1600" dirty="0"/>
              <a:t>“</a:t>
            </a:r>
            <a:r>
              <a:rPr lang="en-US" sz="1600" dirty="0">
                <a:latin typeface="Muli"/>
              </a:rPr>
              <a:t>The Common Table Expressions or CTE’s for short are used within SQL (...) to simplify complex joins and subqueries, ...”</a:t>
            </a:r>
          </a:p>
          <a:p>
            <a:pPr lvl="1"/>
            <a:r>
              <a:rPr lang="en-US" sz="1600" dirty="0">
                <a:latin typeface="Muli"/>
              </a:rPr>
              <a:t>“A CTE (Common Table Expression) defines a temporary result set which you can then use in a SELECT statement.  It becomes a convenient way to manage complicated queries.”</a:t>
            </a:r>
          </a:p>
          <a:p>
            <a:pPr lvl="1"/>
            <a:r>
              <a:rPr lang="en-US" sz="1600" dirty="0">
                <a:latin typeface="Muli"/>
              </a:rPr>
              <a:t>There are two types of CTEs:</a:t>
            </a:r>
          </a:p>
          <a:p>
            <a:pPr lvl="2"/>
            <a:r>
              <a:rPr lang="en-US" sz="1200" dirty="0">
                <a:latin typeface="Muli"/>
              </a:rPr>
              <a:t>Non-recursive.</a:t>
            </a:r>
          </a:p>
          <a:p>
            <a:pPr lvl="2"/>
            <a:r>
              <a:rPr lang="en-US" sz="1200" dirty="0">
                <a:latin typeface="Muli"/>
              </a:rPr>
              <a:t>Recursive (note, recursive SQL weirds me out).</a:t>
            </a:r>
          </a:p>
          <a:p>
            <a:pPr lvl="1"/>
            <a:r>
              <a:rPr lang="en-US" sz="1600" dirty="0">
                <a:latin typeface="Muli"/>
              </a:rPr>
              <a:t>The benefits are clarity and improved quality through incremental development.</a:t>
            </a:r>
          </a:p>
          <a:p>
            <a:endParaRPr lang="en-US" sz="1800" dirty="0">
              <a:latin typeface="Muli"/>
            </a:endParaRPr>
          </a:p>
          <a:p>
            <a:r>
              <a:rPr lang="en-US" sz="1800" dirty="0">
                <a:latin typeface="Muli"/>
              </a:rPr>
              <a:t>Basic syntax by example.</a:t>
            </a:r>
          </a:p>
          <a:p>
            <a:pPr lvl="1"/>
            <a:r>
              <a:rPr lang="en-US" sz="1600" dirty="0">
                <a:latin typeface="Muli"/>
              </a:rPr>
              <a:t>There may be several CTEs.</a:t>
            </a:r>
          </a:p>
          <a:p>
            <a:pPr lvl="1"/>
            <a:r>
              <a:rPr lang="en-US" sz="1600" dirty="0">
                <a:latin typeface="Muli"/>
              </a:rPr>
              <a:t>A CTE can reference other CTEs.</a:t>
            </a:r>
          </a:p>
        </p:txBody>
      </p:sp>
      <p:sp>
        <p:nvSpPr>
          <p:cNvPr id="3" name="Title 2">
            <a:extLst>
              <a:ext uri="{FF2B5EF4-FFF2-40B4-BE49-F238E27FC236}">
                <a16:creationId xmlns:a16="http://schemas.microsoft.com/office/drawing/2014/main" id="{B6BFEF0C-7E1C-824A-BE6D-181F93746A71}"/>
              </a:ext>
            </a:extLst>
          </p:cNvPr>
          <p:cNvSpPr>
            <a:spLocks noGrp="1"/>
          </p:cNvSpPr>
          <p:nvPr>
            <p:ph type="title"/>
          </p:nvPr>
        </p:nvSpPr>
        <p:spPr/>
        <p:txBody>
          <a:bodyPr/>
          <a:lstStyle/>
          <a:p>
            <a:r>
              <a:rPr lang="en-US" dirty="0"/>
              <a:t>Common Table Expressions</a:t>
            </a:r>
          </a:p>
        </p:txBody>
      </p:sp>
      <p:pic>
        <p:nvPicPr>
          <p:cNvPr id="4" name="Picture 3">
            <a:extLst>
              <a:ext uri="{FF2B5EF4-FFF2-40B4-BE49-F238E27FC236}">
                <a16:creationId xmlns:a16="http://schemas.microsoft.com/office/drawing/2014/main" id="{9DB44046-0734-7341-BF46-2A635C135927}"/>
              </a:ext>
            </a:extLst>
          </p:cNvPr>
          <p:cNvPicPr>
            <a:picLocks noChangeAspect="1"/>
          </p:cNvPicPr>
          <p:nvPr/>
        </p:nvPicPr>
        <p:blipFill>
          <a:blip r:embed="rId3"/>
          <a:stretch>
            <a:fillRect/>
          </a:stretch>
        </p:blipFill>
        <p:spPr>
          <a:xfrm>
            <a:off x="4038600" y="3096031"/>
            <a:ext cx="4648200" cy="1502918"/>
          </a:xfrm>
          <a:prstGeom prst="rect">
            <a:avLst/>
          </a:prstGeom>
        </p:spPr>
      </p:pic>
    </p:spTree>
    <p:extLst>
      <p:ext uri="{BB962C8B-B14F-4D97-AF65-F5344CB8AC3E}">
        <p14:creationId xmlns:p14="http://schemas.microsoft.com/office/powerpoint/2010/main" val="2777399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Tree>
    <p:extLst>
      <p:ext uri="{BB962C8B-B14F-4D97-AF65-F5344CB8AC3E}">
        <p14:creationId xmlns:p14="http://schemas.microsoft.com/office/powerpoint/2010/main" val="2258141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Views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3103981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Introduction: comments, questions and answers</a:t>
            </a:r>
            <a:br>
              <a:rPr lang="en-US" sz="1800" dirty="0"/>
            </a:br>
            <a:r>
              <a:rPr lang="en-US" sz="1800" dirty="0"/>
              <a:t>Some </a:t>
            </a:r>
            <a:r>
              <a:rPr lang="en-US" sz="1800" i="1" dirty="0"/>
              <a:t>secret advanced SQL.</a:t>
            </a:r>
            <a:endParaRPr lang="en-US" sz="1800" dirty="0"/>
          </a:p>
          <a:p>
            <a:pPr>
              <a:spcBef>
                <a:spcPts val="0"/>
              </a:spcBef>
            </a:pPr>
            <a:endParaRPr lang="en-US" sz="1800" dirty="0"/>
          </a:p>
          <a:p>
            <a:pPr>
              <a:spcBef>
                <a:spcPts val="0"/>
              </a:spcBef>
            </a:pPr>
            <a:r>
              <a:rPr lang="en-US" sz="1800" dirty="0"/>
              <a:t>Intermediate-Advanced SQL:</a:t>
            </a:r>
          </a:p>
          <a:p>
            <a:pPr lvl="1">
              <a:spcBef>
                <a:spcPts val="0"/>
              </a:spcBef>
            </a:pPr>
            <a:r>
              <a:rPr lang="en-US" sz="1600" dirty="0"/>
              <a:t>Data modification operations: basics, advanced</a:t>
            </a:r>
          </a:p>
          <a:p>
            <a:pPr lvl="1">
              <a:spcBef>
                <a:spcPts val="0"/>
              </a:spcBef>
            </a:pPr>
            <a:r>
              <a:rPr lang="en-US" sz="1600" dirty="0"/>
              <a:t>Common Table Expressions (WITH, CTE)</a:t>
            </a:r>
          </a:p>
          <a:p>
            <a:pPr lvl="1">
              <a:spcBef>
                <a:spcPts val="0"/>
              </a:spcBef>
            </a:pPr>
            <a:r>
              <a:rPr lang="en-US" sz="1600" dirty="0"/>
              <a:t>Constraints</a:t>
            </a:r>
          </a:p>
          <a:p>
            <a:pPr lvl="1">
              <a:spcBef>
                <a:spcPts val="0"/>
              </a:spcBef>
            </a:pPr>
            <a:r>
              <a:rPr lang="en-US" sz="1600" dirty="0"/>
              <a:t>Views</a:t>
            </a:r>
          </a:p>
          <a:p>
            <a:pPr lvl="1">
              <a:spcBef>
                <a:spcPts val="0"/>
              </a:spcBef>
            </a:pPr>
            <a:r>
              <a:rPr lang="en-US" sz="1600" dirty="0"/>
              <a:t>Constraints</a:t>
            </a:r>
          </a:p>
          <a:p>
            <a:pPr lvl="1">
              <a:spcBef>
                <a:spcPts val="0"/>
              </a:spcBef>
            </a:pPr>
            <a:r>
              <a:rPr lang="en-US" sz="1600" dirty="0"/>
              <a:t>Indexes</a:t>
            </a:r>
          </a:p>
          <a:p>
            <a:pPr lvl="1">
              <a:spcBef>
                <a:spcPts val="0"/>
              </a:spcBef>
            </a:pPr>
            <a:r>
              <a:rPr lang="en-US" sz="1600" dirty="0"/>
              <a:t>More Set Like Concepts</a:t>
            </a:r>
          </a:p>
          <a:p>
            <a:pPr lvl="1">
              <a:spcBef>
                <a:spcPts val="0"/>
              </a:spcBef>
            </a:pPr>
            <a:r>
              <a:rPr lang="en-US" sz="1600" dirty="0"/>
              <a:t>A Little More on Subquery</a:t>
            </a:r>
          </a:p>
          <a:p>
            <a:pPr lvl="1">
              <a:spcBef>
                <a:spcPts val="0"/>
              </a:spcBef>
            </a:pPr>
            <a:r>
              <a:rPr lang="en-US" sz="1600" dirty="0"/>
              <a:t>Functions</a:t>
            </a:r>
          </a:p>
          <a:p>
            <a:pPr lvl="1">
              <a:spcBef>
                <a:spcPts val="0"/>
              </a:spcBef>
            </a:pPr>
            <a:r>
              <a:rPr lang="en-US" sz="1600" dirty="0"/>
              <a:t>Metadata and Catalog</a:t>
            </a:r>
          </a:p>
          <a:p>
            <a:pPr lvl="1">
              <a:spcBef>
                <a:spcPts val="0"/>
              </a:spcBef>
            </a:pPr>
            <a:endParaRPr lang="en-US" sz="1600" dirty="0"/>
          </a:p>
          <a:p>
            <a:pPr lvl="1">
              <a:spcBef>
                <a:spcPts val="0"/>
              </a:spcBef>
            </a:pPr>
            <a:endParaRPr lang="en-US" sz="1600" dirty="0"/>
          </a:p>
          <a:p>
            <a:pPr>
              <a:spcBef>
                <a:spcPts val="0"/>
              </a:spcBef>
            </a:pPr>
            <a:endParaRPr lang="en-US" sz="1800" dirty="0"/>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6"/>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1112839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3"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solidFill>
                  <a:srgbClr val="FF0000"/>
                </a:solidFill>
              </a:rPr>
              <a:t>Rather, a view definition causes the saving of an expression; the expression is substituted into queries using the view.</a:t>
            </a:r>
          </a:p>
        </p:txBody>
      </p:sp>
      <p:sp>
        <p:nvSpPr>
          <p:cNvPr id="2" name="TextBox 1">
            <a:extLst>
              <a:ext uri="{FF2B5EF4-FFF2-40B4-BE49-F238E27FC236}">
                <a16:creationId xmlns:a16="http://schemas.microsoft.com/office/drawing/2014/main" id="{2B86CFDE-6137-BE47-841F-6A46C5C94812}"/>
              </a:ext>
            </a:extLst>
          </p:cNvPr>
          <p:cNvSpPr txBox="1"/>
          <p:nvPr/>
        </p:nvSpPr>
        <p:spPr>
          <a:xfrm>
            <a:off x="533400" y="3943350"/>
            <a:ext cx="7168886"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 created a view that summarizes player performance by team and year.</a:t>
            </a:r>
          </a:p>
          <a:p>
            <a:pPr marL="285750" indent="-285750">
              <a:buFont typeface="Arial" panose="020B0604020202020204" pitchFamily="34" charset="0"/>
              <a:buChar char="•"/>
            </a:pPr>
            <a:r>
              <a:rPr lang="en-US" dirty="0">
                <a:solidFill>
                  <a:srgbClr val="FF0000"/>
                </a:solidFill>
              </a:rPr>
              <a:t>This requires GROUP BY to eliminates stints and JOIN.</a:t>
            </a:r>
          </a:p>
        </p:txBody>
      </p:sp>
    </p:spTree>
    <p:extLst>
      <p:ext uri="{BB962C8B-B14F-4D97-AF65-F5344CB8AC3E}">
        <p14:creationId xmlns:p14="http://schemas.microsoft.com/office/powerpoint/2010/main" val="2889337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109E01-D8A7-8B48-A431-A8AAECC2D58E}"/>
              </a:ext>
            </a:extLst>
          </p:cNvPr>
          <p:cNvPicPr>
            <a:picLocks noChangeAspect="1"/>
          </p:cNvPicPr>
          <p:nvPr/>
        </p:nvPicPr>
        <p:blipFill>
          <a:blip r:embed="rId2"/>
          <a:stretch>
            <a:fillRect/>
          </a:stretch>
        </p:blipFill>
        <p:spPr>
          <a:xfrm>
            <a:off x="5638800" y="1217157"/>
            <a:ext cx="3384395" cy="3372499"/>
          </a:xfrm>
          <a:prstGeom prst="rect">
            <a:avLst/>
          </a:prstGeom>
        </p:spPr>
      </p:pic>
      <p:sp>
        <p:nvSpPr>
          <p:cNvPr id="2" name="Content Placeholder 1">
            <a:extLst>
              <a:ext uri="{FF2B5EF4-FFF2-40B4-BE49-F238E27FC236}">
                <a16:creationId xmlns:a16="http://schemas.microsoft.com/office/drawing/2014/main" id="{6A72186F-AD1D-294C-B467-8A200229B996}"/>
              </a:ext>
            </a:extLst>
          </p:cNvPr>
          <p:cNvSpPr>
            <a:spLocks noGrp="1"/>
          </p:cNvSpPr>
          <p:nvPr>
            <p:ph idx="1"/>
          </p:nvPr>
        </p:nvSpPr>
        <p:spPr>
          <a:xfrm>
            <a:off x="152400" y="535259"/>
            <a:ext cx="8839200" cy="443198"/>
          </a:xfrm>
        </p:spPr>
        <p:txBody>
          <a:bodyPr/>
          <a:lstStyle/>
          <a:p>
            <a:r>
              <a:rPr lang="en-US" dirty="0"/>
              <a:t>SELECT * FROM </a:t>
            </a:r>
            <a:r>
              <a:rPr lang="en-US" dirty="0" err="1"/>
              <a:t>lahmansbaseballdb.team_player_year_summary</a:t>
            </a:r>
            <a:r>
              <a:rPr lang="en-US" dirty="0"/>
              <a:t>;</a:t>
            </a:r>
          </a:p>
          <a:p>
            <a:r>
              <a:rPr lang="en-US" dirty="0"/>
              <a:t>Looks like a simple query, but ... is pretty complicated under the covers.</a:t>
            </a:r>
          </a:p>
        </p:txBody>
      </p:sp>
      <p:sp>
        <p:nvSpPr>
          <p:cNvPr id="3" name="Title 2">
            <a:extLst>
              <a:ext uri="{FF2B5EF4-FFF2-40B4-BE49-F238E27FC236}">
                <a16:creationId xmlns:a16="http://schemas.microsoft.com/office/drawing/2014/main" id="{6845A9C6-6AC3-2540-9AEB-6F1648635EAD}"/>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20FD256-376E-274E-9127-2FA107BCA988}"/>
              </a:ext>
            </a:extLst>
          </p:cNvPr>
          <p:cNvPicPr>
            <a:picLocks noChangeAspect="1"/>
          </p:cNvPicPr>
          <p:nvPr/>
        </p:nvPicPr>
        <p:blipFill>
          <a:blip r:embed="rId3"/>
          <a:stretch>
            <a:fillRect/>
          </a:stretch>
        </p:blipFill>
        <p:spPr>
          <a:xfrm>
            <a:off x="155843" y="1352550"/>
            <a:ext cx="4480163" cy="2662313"/>
          </a:xfrm>
          <a:prstGeom prst="rect">
            <a:avLst/>
          </a:prstGeom>
        </p:spPr>
      </p:pic>
      <p:sp>
        <p:nvSpPr>
          <p:cNvPr id="6" name="TextBox 5">
            <a:extLst>
              <a:ext uri="{FF2B5EF4-FFF2-40B4-BE49-F238E27FC236}">
                <a16:creationId xmlns:a16="http://schemas.microsoft.com/office/drawing/2014/main" id="{BFC19F4E-CC72-B74C-A4AE-14F856BFCC00}"/>
              </a:ext>
            </a:extLst>
          </p:cNvPr>
          <p:cNvSpPr txBox="1"/>
          <p:nvPr/>
        </p:nvSpPr>
        <p:spPr>
          <a:xfrm>
            <a:off x="457200" y="4146576"/>
            <a:ext cx="4357155" cy="461665"/>
          </a:xfrm>
          <a:prstGeom prst="rect">
            <a:avLst/>
          </a:prstGeom>
          <a:noFill/>
        </p:spPr>
        <p:txBody>
          <a:bodyPr wrap="none" rtlCol="0">
            <a:spAutoFit/>
          </a:bodyPr>
          <a:lstStyle/>
          <a:p>
            <a:r>
              <a:rPr lang="en-US" sz="2400" dirty="0">
                <a:solidFill>
                  <a:srgbClr val="FF0000"/>
                </a:solidFill>
              </a:rPr>
              <a:t>(Show view creating in notebook)</a:t>
            </a:r>
          </a:p>
        </p:txBody>
      </p:sp>
    </p:spTree>
    <p:extLst>
      <p:ext uri="{BB962C8B-B14F-4D97-AF65-F5344CB8AC3E}">
        <p14:creationId xmlns:p14="http://schemas.microsoft.com/office/powerpoint/2010/main" val="3838108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72F0F-F3E6-2348-9403-0DF750ECBAB2}"/>
              </a:ext>
            </a:extLst>
          </p:cNvPr>
          <p:cNvSpPr>
            <a:spLocks noGrp="1"/>
          </p:cNvSpPr>
          <p:nvPr>
            <p:ph type="title"/>
          </p:nvPr>
        </p:nvSpPr>
        <p:spPr/>
        <p:txBody>
          <a:bodyPr/>
          <a:lstStyle/>
          <a:p>
            <a:r>
              <a:rPr lang="en-US" dirty="0"/>
              <a:t>Views</a:t>
            </a:r>
          </a:p>
        </p:txBody>
      </p:sp>
      <p:pic>
        <p:nvPicPr>
          <p:cNvPr id="4" name="Picture 3">
            <a:extLst>
              <a:ext uri="{FF2B5EF4-FFF2-40B4-BE49-F238E27FC236}">
                <a16:creationId xmlns:a16="http://schemas.microsoft.com/office/drawing/2014/main" id="{210D1B23-7450-D740-BCC9-6D488B48D35E}"/>
              </a:ext>
            </a:extLst>
          </p:cNvPr>
          <p:cNvPicPr>
            <a:picLocks noChangeAspect="1"/>
          </p:cNvPicPr>
          <p:nvPr/>
        </p:nvPicPr>
        <p:blipFill>
          <a:blip r:embed="rId2"/>
          <a:stretch>
            <a:fillRect/>
          </a:stretch>
        </p:blipFill>
        <p:spPr>
          <a:xfrm>
            <a:off x="616430" y="1316093"/>
            <a:ext cx="7086600" cy="3313057"/>
          </a:xfrm>
          <a:prstGeom prst="rect">
            <a:avLst/>
          </a:prstGeom>
        </p:spPr>
      </p:pic>
      <p:sp>
        <p:nvSpPr>
          <p:cNvPr id="5" name="TextBox 4">
            <a:extLst>
              <a:ext uri="{FF2B5EF4-FFF2-40B4-BE49-F238E27FC236}">
                <a16:creationId xmlns:a16="http://schemas.microsoft.com/office/drawing/2014/main" id="{4F8A3261-019A-2046-86C7-A7910E457AC0}"/>
              </a:ext>
            </a:extLst>
          </p:cNvPr>
          <p:cNvSpPr txBox="1"/>
          <p:nvPr/>
        </p:nvSpPr>
        <p:spPr>
          <a:xfrm>
            <a:off x="616430" y="464707"/>
            <a:ext cx="6733638"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t>Defining the view enables separation of roles/concerns.</a:t>
            </a:r>
          </a:p>
          <a:p>
            <a:pPr marL="285750" indent="-285750">
              <a:buFont typeface="Arial" panose="020B0604020202020204" pitchFamily="34" charset="0"/>
              <a:buChar char="•"/>
            </a:pPr>
            <a:r>
              <a:rPr lang="en-US" sz="1600" dirty="0"/>
              <a:t>Someone building a web application does not also need to be a SQL expert.</a:t>
            </a:r>
          </a:p>
          <a:p>
            <a:pPr marL="285750" indent="-285750">
              <a:buFont typeface="Arial" panose="020B0604020202020204" pitchFamily="34" charset="0"/>
              <a:buChar char="•"/>
            </a:pPr>
            <a:r>
              <a:rPr lang="en-US" sz="1600" dirty="0"/>
              <a:t>SQL expert provides views that simply development of other components.</a:t>
            </a:r>
          </a:p>
        </p:txBody>
      </p:sp>
    </p:spTree>
    <p:extLst>
      <p:ext uri="{BB962C8B-B14F-4D97-AF65-F5344CB8AC3E}">
        <p14:creationId xmlns:p14="http://schemas.microsoft.com/office/powerpoint/2010/main" val="4150623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buClr>
                <a:srgbClr val="CC3300"/>
              </a:buClr>
              <a:buSzPct val="90000"/>
            </a:pPr>
            <a:r>
              <a:rPr kumimoji="1" lang="en-US" altLang="en-US" sz="1800" b="1">
                <a:solidFill>
                  <a:srgbClr val="000000"/>
                </a:solidFill>
              </a:rPr>
              <a:t>	</a:t>
            </a:r>
          </a:p>
        </p:txBody>
      </p:sp>
    </p:spTree>
    <p:extLst>
      <p:ext uri="{BB962C8B-B14F-4D97-AF65-F5344CB8AC3E}">
        <p14:creationId xmlns:p14="http://schemas.microsoft.com/office/powerpoint/2010/main" val="3465255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3"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162144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3"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828706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1275" b="1" dirty="0">
                <a:solidFill>
                  <a:srgbClr val="000000"/>
                </a:solidFill>
              </a:rPr>
              <a:t>create view </a:t>
            </a:r>
            <a:r>
              <a:rPr kumimoji="1" lang="en-US" altLang="en-US" sz="1275" b="1" i="1" dirty="0">
                <a:solidFill>
                  <a:srgbClr val="002060"/>
                </a:solidFill>
                <a:latin typeface="Helvetica"/>
              </a:rPr>
              <a:t>physics_fall_2017_watson</a:t>
            </a:r>
            <a:r>
              <a:rPr lang="en-US" altLang="en-US" sz="1275" b="1" i="1" dirty="0">
                <a:solidFill>
                  <a:srgbClr val="002060"/>
                </a:solidFill>
              </a:rPr>
              <a:t> </a:t>
            </a:r>
            <a:r>
              <a:rPr lang="en-US" altLang="en-US" sz="1275" b="1" dirty="0">
                <a:solidFill>
                  <a:srgbClr val="000000"/>
                </a:solidFill>
              </a:rPr>
              <a:t>as</a:t>
            </a:r>
          </a:p>
          <a:p>
            <a:pPr defTabSz="685800" eaLnBrk="0" hangingPunct="0"/>
            <a:r>
              <a:rPr lang="en-US" altLang="en-US" sz="1275" dirty="0">
                <a:solidFill>
                  <a:srgbClr val="000000"/>
                </a:solidFill>
              </a:rPr>
              <a:t>    </a:t>
            </a:r>
            <a:r>
              <a:rPr lang="en-US" altLang="en-US" sz="1275" b="1" dirty="0">
                <a:solidFill>
                  <a:srgbClr val="000000"/>
                </a:solidFill>
              </a:rPr>
              <a:t>select </a:t>
            </a:r>
            <a:r>
              <a:rPr lang="en-US" altLang="en-US" sz="1275" i="1" dirty="0" err="1">
                <a:solidFill>
                  <a:srgbClr val="000000"/>
                </a:solidFill>
              </a:rPr>
              <a:t>course_id</a:t>
            </a:r>
            <a:r>
              <a:rPr lang="en-US" altLang="en-US" sz="1275" dirty="0">
                <a:solidFill>
                  <a:srgbClr val="000000"/>
                </a:solidFill>
              </a:rPr>
              <a:t>, </a:t>
            </a:r>
            <a:r>
              <a:rPr lang="en-US" altLang="en-US" sz="1275" i="1" dirty="0" err="1">
                <a:solidFill>
                  <a:srgbClr val="000000"/>
                </a:solidFill>
              </a:rPr>
              <a:t>room_number</a:t>
            </a:r>
            <a:endParaRPr lang="en-US" altLang="en-US" sz="1275" i="1" dirty="0">
              <a:solidFill>
                <a:srgbClr val="000000"/>
              </a:solidFill>
            </a:endParaRPr>
          </a:p>
          <a:p>
            <a:pPr defTabSz="685800" eaLnBrk="0" hangingPunct="0"/>
            <a:r>
              <a:rPr lang="en-US" altLang="en-US" sz="1275" b="1" dirty="0">
                <a:solidFill>
                  <a:srgbClr val="000000"/>
                </a:solidFill>
              </a:rPr>
              <a:t>    from </a:t>
            </a:r>
            <a:r>
              <a:rPr lang="en-US" altLang="en-US" sz="1275" dirty="0">
                <a:solidFill>
                  <a:srgbClr val="000000"/>
                </a:solidFill>
              </a:rPr>
              <a:t>(</a:t>
            </a:r>
            <a:r>
              <a:rPr lang="en-US" altLang="en-US" sz="1275" b="1" dirty="0">
                <a:solidFill>
                  <a:srgbClr val="000000"/>
                </a:solidFill>
              </a:rPr>
              <a:t>select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course_id</a:t>
            </a:r>
            <a:r>
              <a:rPr lang="en-US" altLang="en-US" sz="1275" dirty="0">
                <a:solidFill>
                  <a:srgbClr val="000000"/>
                </a:solidFill>
              </a:rPr>
              <a:t>, </a:t>
            </a:r>
            <a:r>
              <a:rPr lang="en-US" altLang="en-US" sz="1275" i="1" dirty="0">
                <a:solidFill>
                  <a:srgbClr val="000000"/>
                </a:solidFill>
              </a:rPr>
              <a:t>building</a:t>
            </a:r>
            <a:r>
              <a:rPr lang="en-US" altLang="en-US" sz="1275" dirty="0">
                <a:solidFill>
                  <a:srgbClr val="000000"/>
                </a:solidFill>
              </a:rPr>
              <a:t>, </a:t>
            </a:r>
            <a:r>
              <a:rPr lang="en-US" altLang="en-US" sz="1275" i="1" dirty="0" err="1">
                <a:solidFill>
                  <a:srgbClr val="000000"/>
                </a:solidFill>
              </a:rPr>
              <a:t>room_number</a:t>
            </a:r>
            <a:endParaRPr lang="en-US" altLang="en-US" sz="1275" i="1" dirty="0">
              <a:solidFill>
                <a:srgbClr val="000000"/>
              </a:solidFill>
            </a:endParaRPr>
          </a:p>
          <a:p>
            <a:pPr defTabSz="685800" eaLnBrk="0" hangingPunct="0"/>
            <a:r>
              <a:rPr lang="en-US" altLang="en-US" sz="1275" b="1" dirty="0">
                <a:solidFill>
                  <a:srgbClr val="000000"/>
                </a:solidFill>
              </a:rPr>
              <a:t>          from </a:t>
            </a:r>
            <a:r>
              <a:rPr lang="en-US" altLang="en-US" sz="1275" i="1" dirty="0">
                <a:solidFill>
                  <a:srgbClr val="000000"/>
                </a:solidFill>
              </a:rPr>
              <a:t>course</a:t>
            </a:r>
            <a:r>
              <a:rPr lang="en-US" altLang="en-US" sz="1275" dirty="0">
                <a:solidFill>
                  <a:srgbClr val="000000"/>
                </a:solidFill>
              </a:rPr>
              <a:t>, </a:t>
            </a:r>
            <a:r>
              <a:rPr lang="en-US" altLang="en-US" sz="1275" i="1" dirty="0">
                <a:solidFill>
                  <a:srgbClr val="000000"/>
                </a:solidFill>
              </a:rPr>
              <a:t>section</a:t>
            </a:r>
          </a:p>
          <a:p>
            <a:pPr defTabSz="685800" eaLnBrk="0" hangingPunct="0"/>
            <a:r>
              <a:rPr lang="en-US" altLang="en-US" sz="1275" b="1" dirty="0">
                <a:solidFill>
                  <a:srgbClr val="000000"/>
                </a:solidFill>
              </a:rPr>
              <a:t>          where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course_id</a:t>
            </a:r>
            <a:r>
              <a:rPr lang="en-US" altLang="en-US" sz="1275" i="1" dirty="0">
                <a:solidFill>
                  <a:srgbClr val="000000"/>
                </a:solidFill>
              </a:rPr>
              <a:t> </a:t>
            </a:r>
            <a:r>
              <a:rPr lang="en-US" altLang="en-US" sz="1275" dirty="0">
                <a:solidFill>
                  <a:srgbClr val="000000"/>
                </a:solidFill>
              </a:rPr>
              <a:t>=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course_id</a:t>
            </a:r>
            <a:endParaRPr lang="en-US" altLang="en-US" sz="1275" i="1" dirty="0">
              <a:solidFill>
                <a:srgbClr val="000000"/>
              </a:solidFill>
            </a:endParaRPr>
          </a:p>
          <a:p>
            <a:pPr defTabSz="685800" eaLnBrk="0" hangingPunct="0"/>
            <a:r>
              <a:rPr lang="en-US" altLang="en-US" sz="1275" b="1" dirty="0">
                <a:solidFill>
                  <a:srgbClr val="000000"/>
                </a:solidFill>
              </a:rPr>
              <a:t>               and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dept_name</a:t>
            </a:r>
            <a:r>
              <a:rPr lang="en-US" altLang="en-US" sz="1275" i="1" dirty="0">
                <a:solidFill>
                  <a:srgbClr val="000000"/>
                </a:solidFill>
              </a:rPr>
              <a:t> </a:t>
            </a:r>
            <a:r>
              <a:rPr lang="en-US" altLang="en-US" sz="1275" dirty="0">
                <a:solidFill>
                  <a:srgbClr val="000000"/>
                </a:solidFill>
              </a:rPr>
              <a:t>= 'Physics'</a:t>
            </a:r>
          </a:p>
          <a:p>
            <a:pPr defTabSz="685800" eaLnBrk="0" hangingPunct="0"/>
            <a:r>
              <a:rPr lang="en-US" altLang="en-US" sz="1275" b="1" dirty="0">
                <a:solidFill>
                  <a:srgbClr val="000000"/>
                </a:solidFill>
              </a:rPr>
              <a:t>               and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semester</a:t>
            </a:r>
            <a:r>
              <a:rPr lang="en-US" altLang="en-US" sz="1275" i="1" dirty="0">
                <a:solidFill>
                  <a:srgbClr val="000000"/>
                </a:solidFill>
              </a:rPr>
              <a:t> </a:t>
            </a:r>
            <a:r>
              <a:rPr lang="en-US" altLang="en-US" sz="1275" dirty="0">
                <a:solidFill>
                  <a:srgbClr val="000000"/>
                </a:solidFill>
              </a:rPr>
              <a:t>= 'Fall'</a:t>
            </a:r>
          </a:p>
          <a:p>
            <a:pPr defTabSz="685800" eaLnBrk="0" hangingPunct="0"/>
            <a:r>
              <a:rPr lang="en-US" altLang="en-US" sz="1275" b="1" dirty="0">
                <a:solidFill>
                  <a:srgbClr val="000000"/>
                </a:solidFill>
              </a:rPr>
              <a:t>               and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year</a:t>
            </a:r>
            <a:r>
              <a:rPr lang="en-US" altLang="en-US" sz="1275" i="1" dirty="0">
                <a:solidFill>
                  <a:srgbClr val="000000"/>
                </a:solidFill>
              </a:rPr>
              <a:t> </a:t>
            </a:r>
            <a:r>
              <a:rPr lang="en-US" altLang="en-US" sz="1275" dirty="0">
                <a:solidFill>
                  <a:srgbClr val="000000"/>
                </a:solidFill>
              </a:rPr>
              <a:t>= '2017')</a:t>
            </a:r>
          </a:p>
          <a:p>
            <a:pPr defTabSz="685800" eaLnBrk="0" hangingPunct="0"/>
            <a:r>
              <a:rPr lang="en-US" altLang="en-US" sz="1275" b="1" dirty="0">
                <a:solidFill>
                  <a:srgbClr val="000000"/>
                </a:solidFill>
              </a:rPr>
              <a:t>     where </a:t>
            </a:r>
            <a:r>
              <a:rPr lang="en-US" altLang="en-US" sz="1275" i="1" dirty="0">
                <a:solidFill>
                  <a:srgbClr val="000000"/>
                </a:solidFill>
              </a:rPr>
              <a:t>building</a:t>
            </a:r>
            <a:r>
              <a:rPr lang="en-US" altLang="en-US" sz="1275" dirty="0">
                <a:solidFill>
                  <a:srgbClr val="000000"/>
                </a:solidFill>
              </a:rPr>
              <a:t>= 'Watson';</a:t>
            </a:r>
          </a:p>
          <a:p>
            <a:pPr defTabSz="685800" eaLnBrk="0" hangingPunct="0"/>
            <a:endParaRPr lang="en-US" altLang="en-US" sz="1500" dirty="0">
              <a:solidFill>
                <a:srgbClr val="000000"/>
              </a:solidFill>
            </a:endParaRPr>
          </a:p>
        </p:txBody>
      </p:sp>
    </p:spTree>
    <p:extLst>
      <p:ext uri="{BB962C8B-B14F-4D97-AF65-F5344CB8AC3E}">
        <p14:creationId xmlns:p14="http://schemas.microsoft.com/office/powerpoint/2010/main" val="3603961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3"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809851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301971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Comments and Observations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pic>
        <p:nvPicPr>
          <p:cNvPr id="2" name="Picture 1">
            <a:extLst>
              <a:ext uri="{FF2B5EF4-FFF2-40B4-BE49-F238E27FC236}">
                <a16:creationId xmlns:a16="http://schemas.microsoft.com/office/drawing/2014/main" id="{F7F8A434-5E73-A546-ADC0-4DBF1F2DE564}"/>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997688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3" y="901438"/>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51506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3"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959789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3"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694317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CE2B6F-CDDF-2148-B634-12FC67FCB71F}"/>
              </a:ext>
            </a:extLst>
          </p:cNvPr>
          <p:cNvSpPr>
            <a:spLocks noGrp="1"/>
          </p:cNvSpPr>
          <p:nvPr>
            <p:ph idx="1"/>
          </p:nvPr>
        </p:nvSpPr>
        <p:spPr>
          <a:xfrm>
            <a:off x="152400" y="514350"/>
            <a:ext cx="8839200" cy="4114800"/>
          </a:xfrm>
        </p:spPr>
        <p:txBody>
          <a:bodyPr/>
          <a:lstStyle/>
          <a:p>
            <a:r>
              <a:rPr lang="en-US" sz="1600" dirty="0"/>
              <a:t>Realization of one of Codd’s Rules: “</a:t>
            </a:r>
            <a:r>
              <a:rPr lang="en-US" sz="1600" b="1" dirty="0"/>
              <a:t>Rule 5:</a:t>
            </a:r>
            <a:r>
              <a:rPr lang="en-US" sz="1600" dirty="0"/>
              <a:t> The </a:t>
            </a:r>
            <a:r>
              <a:rPr lang="en-US" sz="1600" i="1" dirty="0"/>
              <a:t>comprehensive data sublanguage rule</a:t>
            </a:r>
            <a:r>
              <a:rPr lang="en-US" sz="1600" dirty="0"/>
              <a:t>:</a:t>
            </a:r>
          </a:p>
          <a:p>
            <a:pPr marL="457200" lvl="1" indent="0">
              <a:buNone/>
            </a:pPr>
            <a:r>
              <a:rPr lang="en-US" sz="1400" dirty="0"/>
              <a:t>A relational system may support several languages and various modes of terminal use (for example, the fill-in-the-blanks mode). However, there must be at least one language whose statements are expressible, per some well-defined syntax, as character strings and that is comprehensive in supporting all of the following items:</a:t>
            </a:r>
          </a:p>
          <a:p>
            <a:pPr lvl="2"/>
            <a:r>
              <a:rPr lang="en-US" sz="1200" dirty="0"/>
              <a:t>Data definition.</a:t>
            </a:r>
          </a:p>
          <a:p>
            <a:pPr lvl="2"/>
            <a:r>
              <a:rPr lang="en-US" sz="1200" dirty="0"/>
              <a:t>View definition.</a:t>
            </a:r>
          </a:p>
          <a:p>
            <a:pPr lvl="2"/>
            <a:r>
              <a:rPr lang="en-US" sz="1200" dirty="0"/>
              <a:t>Data manipulation (interactive and by program).</a:t>
            </a:r>
          </a:p>
          <a:p>
            <a:pPr lvl="2"/>
            <a:r>
              <a:rPr lang="en-US" sz="1200" dirty="0"/>
              <a:t>Integrity constraints.</a:t>
            </a:r>
          </a:p>
          <a:p>
            <a:pPr lvl="2"/>
            <a:r>
              <a:rPr lang="en-US" sz="1200" dirty="0"/>
              <a:t>Authorization.</a:t>
            </a:r>
          </a:p>
          <a:p>
            <a:pPr lvl="2"/>
            <a:r>
              <a:rPr lang="en-US" sz="1200" dirty="0"/>
              <a:t>Transaction boundaries (begin, commit and rollback).”</a:t>
            </a:r>
            <a:br>
              <a:rPr lang="en-US" sz="1200" dirty="0"/>
            </a:br>
            <a:endParaRPr lang="en-US" sz="1200" dirty="0"/>
          </a:p>
          <a:p>
            <a:r>
              <a:rPr lang="en-US" sz="1600" dirty="0"/>
              <a:t>Views provide several benefits. Three core benefits are:</a:t>
            </a:r>
          </a:p>
          <a:p>
            <a:pPr marL="800100" lvl="1" indent="-342900">
              <a:buFont typeface="+mj-lt"/>
              <a:buAutoNum type="arabicPeriod"/>
            </a:pPr>
            <a:r>
              <a:rPr lang="en-US" sz="1400" dirty="0"/>
              <a:t>Enabling queries without exposing sensitive information.</a:t>
            </a:r>
          </a:p>
          <a:p>
            <a:pPr marL="800100" lvl="1" indent="-342900">
              <a:buFont typeface="+mj-lt"/>
              <a:buAutoNum type="arabicPeriod"/>
            </a:pPr>
            <a:r>
              <a:rPr lang="en-US" sz="1400" dirty="0"/>
              <a:t>Encapsulation: The underlying data model can evolve without changing apps using views.</a:t>
            </a:r>
          </a:p>
          <a:p>
            <a:pPr marL="800100" lvl="1" indent="-342900">
              <a:buFont typeface="+mj-lt"/>
              <a:buAutoNum type="arabicPeriod"/>
            </a:pPr>
            <a:r>
              <a:rPr lang="en-US" sz="1400" dirty="0"/>
              <a:t>Separation of concerns/Bounded complexity: Developers can be productive without being SQL experts.</a:t>
            </a:r>
            <a:br>
              <a:rPr lang="en-US" sz="1400" dirty="0"/>
            </a:br>
            <a:r>
              <a:rPr lang="en-US" sz="1400" dirty="0"/>
              <a:t>The focus on UI, web application, ... expertise.</a:t>
            </a:r>
          </a:p>
          <a:p>
            <a:pPr lvl="1"/>
            <a:endParaRPr lang="en-US" sz="1400" dirty="0"/>
          </a:p>
          <a:p>
            <a:endParaRPr lang="en-US" sz="1600" dirty="0"/>
          </a:p>
        </p:txBody>
      </p:sp>
      <p:sp>
        <p:nvSpPr>
          <p:cNvPr id="3" name="Title 2">
            <a:extLst>
              <a:ext uri="{FF2B5EF4-FFF2-40B4-BE49-F238E27FC236}">
                <a16:creationId xmlns:a16="http://schemas.microsoft.com/office/drawing/2014/main" id="{B7F69457-9783-FD44-8B79-98197D896A31}"/>
              </a:ext>
            </a:extLst>
          </p:cNvPr>
          <p:cNvSpPr>
            <a:spLocks noGrp="1"/>
          </p:cNvSpPr>
          <p:nvPr>
            <p:ph type="title"/>
          </p:nvPr>
        </p:nvSpPr>
        <p:spPr/>
        <p:txBody>
          <a:bodyPr/>
          <a:lstStyle/>
          <a:p>
            <a:r>
              <a:rPr lang="en-US" dirty="0"/>
              <a:t>View Summary</a:t>
            </a:r>
          </a:p>
        </p:txBody>
      </p:sp>
    </p:spTree>
    <p:extLst>
      <p:ext uri="{BB962C8B-B14F-4D97-AF65-F5344CB8AC3E}">
        <p14:creationId xmlns:p14="http://schemas.microsoft.com/office/powerpoint/2010/main" val="678266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Constraints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2779289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7288"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B3B73E13-3569-C24A-BCCE-926EFE0FD2D5}"/>
              </a:ext>
            </a:extLst>
          </p:cNvPr>
          <p:cNvSpPr txBox="1"/>
          <p:nvPr/>
        </p:nvSpPr>
        <p:spPr>
          <a:xfrm>
            <a:off x="101223" y="3447871"/>
            <a:ext cx="3739678" cy="1323439"/>
          </a:xfrm>
          <a:prstGeom prst="rect">
            <a:avLst/>
          </a:prstGeom>
          <a:noFill/>
        </p:spPr>
        <p:txBody>
          <a:bodyPr wrap="none" rtlCol="0">
            <a:spAutoFit/>
          </a:bodyPr>
          <a:lstStyle/>
          <a:p>
            <a:r>
              <a:rPr lang="en-US" sz="1600" dirty="0">
                <a:solidFill>
                  <a:srgbClr val="FF0000"/>
                </a:solidFill>
              </a:rPr>
              <a:t>Note:</a:t>
            </a:r>
          </a:p>
          <a:p>
            <a:pPr marL="285750" indent="-285750">
              <a:buFont typeface="Arial" panose="020B0604020202020204" pitchFamily="34" charset="0"/>
              <a:buChar char="•"/>
            </a:pPr>
            <a:r>
              <a:rPr lang="en-US" sz="1600" dirty="0">
                <a:solidFill>
                  <a:srgbClr val="FF0000"/>
                </a:solidFill>
              </a:rPr>
              <a:t>Integrating constraints as part of data</a:t>
            </a:r>
            <a:br>
              <a:rPr lang="en-US" sz="1600" dirty="0">
                <a:solidFill>
                  <a:srgbClr val="FF0000"/>
                </a:solidFill>
              </a:rPr>
            </a:br>
            <a:r>
              <a:rPr lang="en-US" sz="1600" dirty="0">
                <a:solidFill>
                  <a:srgbClr val="FF0000"/>
                </a:solidFill>
              </a:rPr>
              <a:t>definition is one of the major benefits.</a:t>
            </a:r>
          </a:p>
          <a:p>
            <a:pPr marL="285750" indent="-285750">
              <a:buFont typeface="Arial" panose="020B0604020202020204" pitchFamily="34" charset="0"/>
              <a:buChar char="•"/>
            </a:pPr>
            <a:r>
              <a:rPr lang="en-US" sz="1600" dirty="0">
                <a:solidFill>
                  <a:srgbClr val="FF0000"/>
                </a:solidFill>
              </a:rPr>
              <a:t>Eliminates the need to coordinate code</a:t>
            </a:r>
            <a:br>
              <a:rPr lang="en-US" sz="1600" dirty="0">
                <a:solidFill>
                  <a:srgbClr val="FF0000"/>
                </a:solidFill>
              </a:rPr>
            </a:br>
            <a:r>
              <a:rPr lang="en-US" sz="1600" dirty="0">
                <a:solidFill>
                  <a:srgbClr val="FF0000"/>
                </a:solidFill>
              </a:rPr>
              <a:t>in multiple applications.</a:t>
            </a:r>
          </a:p>
        </p:txBody>
      </p:sp>
      <p:sp>
        <p:nvSpPr>
          <p:cNvPr id="3" name="Can 2">
            <a:extLst>
              <a:ext uri="{FF2B5EF4-FFF2-40B4-BE49-F238E27FC236}">
                <a16:creationId xmlns:a16="http://schemas.microsoft.com/office/drawing/2014/main" id="{82932687-4B9E-A24F-9E35-04F1C45C0F47}"/>
              </a:ext>
            </a:extLst>
          </p:cNvPr>
          <p:cNvSpPr/>
          <p:nvPr/>
        </p:nvSpPr>
        <p:spPr bwMode="auto">
          <a:xfrm>
            <a:off x="4961666" y="3950581"/>
            <a:ext cx="990600" cy="762000"/>
          </a:xfrm>
          <a:prstGeom prst="can">
            <a:avLst/>
          </a:prstGeom>
          <a:solidFill>
            <a:srgbClr val="00B0F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4" name="Rounded Rectangle 3">
            <a:extLst>
              <a:ext uri="{FF2B5EF4-FFF2-40B4-BE49-F238E27FC236}">
                <a16:creationId xmlns:a16="http://schemas.microsoft.com/office/drawing/2014/main" id="{EE84AF3B-F3EF-AF47-A924-B2C28A90DF89}"/>
              </a:ext>
            </a:extLst>
          </p:cNvPr>
          <p:cNvSpPr/>
          <p:nvPr/>
        </p:nvSpPr>
        <p:spPr bwMode="auto">
          <a:xfrm>
            <a:off x="3669905" y="2707163"/>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1"/>
                </a:solidFill>
                <a:effectLst/>
                <a:latin typeface="Helvetica" charset="0"/>
              </a:rPr>
              <a:t>Application</a:t>
            </a:r>
            <a:br>
              <a:rPr kumimoji="0" lang="en-US" sz="1200" b="0" i="0" u="none" strike="noStrike" cap="none" normalizeH="0" baseline="0" dirty="0">
                <a:ln>
                  <a:noFill/>
                </a:ln>
                <a:solidFill>
                  <a:schemeClr val="accent1"/>
                </a:solidFill>
                <a:effectLst/>
                <a:latin typeface="Helvetica" charset="0"/>
              </a:rPr>
            </a:br>
            <a:r>
              <a:rPr kumimoji="0" lang="en-US" sz="1200" b="0" i="0" u="none" strike="noStrike" cap="none" normalizeH="0" baseline="0" dirty="0">
                <a:ln>
                  <a:noFill/>
                </a:ln>
                <a:solidFill>
                  <a:schemeClr val="accent1"/>
                </a:solidFill>
                <a:effectLst/>
                <a:latin typeface="Helvetica" charset="0"/>
              </a:rPr>
              <a:t>A</a:t>
            </a:r>
          </a:p>
        </p:txBody>
      </p:sp>
      <p:sp>
        <p:nvSpPr>
          <p:cNvPr id="7" name="Rounded Rectangle 6">
            <a:extLst>
              <a:ext uri="{FF2B5EF4-FFF2-40B4-BE49-F238E27FC236}">
                <a16:creationId xmlns:a16="http://schemas.microsoft.com/office/drawing/2014/main" id="{48FE4EB2-12BB-2A48-9992-874EA178BB82}"/>
              </a:ext>
            </a:extLst>
          </p:cNvPr>
          <p:cNvSpPr/>
          <p:nvPr/>
        </p:nvSpPr>
        <p:spPr bwMode="auto">
          <a:xfrm>
            <a:off x="4910019" y="2707163"/>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1"/>
                </a:solidFill>
                <a:effectLst/>
                <a:latin typeface="Helvetica" charset="0"/>
              </a:rPr>
              <a:t>Application</a:t>
            </a:r>
            <a:br>
              <a:rPr kumimoji="0" lang="en-US" sz="1200" b="0" i="0" u="none" strike="noStrike" cap="none" normalizeH="0" baseline="0" dirty="0">
                <a:ln>
                  <a:noFill/>
                </a:ln>
                <a:solidFill>
                  <a:schemeClr val="accent1"/>
                </a:solidFill>
                <a:effectLst/>
                <a:latin typeface="Helvetica" charset="0"/>
              </a:rPr>
            </a:br>
            <a:r>
              <a:rPr kumimoji="0" lang="en-US" sz="1200" b="0" i="0" u="none" strike="noStrike" cap="none" normalizeH="0" baseline="0" dirty="0">
                <a:ln>
                  <a:noFill/>
                </a:ln>
                <a:solidFill>
                  <a:schemeClr val="accent1"/>
                </a:solidFill>
                <a:effectLst/>
                <a:latin typeface="Helvetica" charset="0"/>
              </a:rPr>
              <a:t>B</a:t>
            </a:r>
          </a:p>
        </p:txBody>
      </p:sp>
      <p:sp>
        <p:nvSpPr>
          <p:cNvPr id="8" name="Rounded Rectangle 7">
            <a:extLst>
              <a:ext uri="{FF2B5EF4-FFF2-40B4-BE49-F238E27FC236}">
                <a16:creationId xmlns:a16="http://schemas.microsoft.com/office/drawing/2014/main" id="{60C61097-7F86-6149-8148-69A90285C8FA}"/>
              </a:ext>
            </a:extLst>
          </p:cNvPr>
          <p:cNvSpPr/>
          <p:nvPr/>
        </p:nvSpPr>
        <p:spPr bwMode="auto">
          <a:xfrm>
            <a:off x="6866310" y="2695547"/>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1"/>
                </a:solidFill>
                <a:effectLst/>
                <a:latin typeface="Helvetica" charset="0"/>
              </a:rPr>
              <a:t>Application</a:t>
            </a:r>
            <a:br>
              <a:rPr kumimoji="0" lang="en-US" sz="1200" b="0" i="0" u="none" strike="noStrike" cap="none" normalizeH="0" baseline="0" dirty="0">
                <a:ln>
                  <a:noFill/>
                </a:ln>
                <a:solidFill>
                  <a:schemeClr val="accent1"/>
                </a:solidFill>
                <a:effectLst/>
                <a:latin typeface="Helvetica" charset="0"/>
              </a:rPr>
            </a:br>
            <a:r>
              <a:rPr kumimoji="0" lang="en-US" sz="1200" b="0" i="0" u="none" strike="noStrike" cap="none" normalizeH="0" baseline="0" dirty="0">
                <a:ln>
                  <a:noFill/>
                </a:ln>
                <a:solidFill>
                  <a:schemeClr val="accent1"/>
                </a:solidFill>
                <a:effectLst/>
                <a:latin typeface="Helvetica" charset="0"/>
              </a:rPr>
              <a:t>N</a:t>
            </a:r>
          </a:p>
        </p:txBody>
      </p:sp>
      <p:sp>
        <p:nvSpPr>
          <p:cNvPr id="5" name="TextBox 4">
            <a:extLst>
              <a:ext uri="{FF2B5EF4-FFF2-40B4-BE49-F238E27FC236}">
                <a16:creationId xmlns:a16="http://schemas.microsoft.com/office/drawing/2014/main" id="{037A68CA-F04B-9840-BCB0-611D9D9BA501}"/>
              </a:ext>
            </a:extLst>
          </p:cNvPr>
          <p:cNvSpPr txBox="1"/>
          <p:nvPr/>
        </p:nvSpPr>
        <p:spPr>
          <a:xfrm>
            <a:off x="5952266" y="2606598"/>
            <a:ext cx="819455" cy="646331"/>
          </a:xfrm>
          <a:prstGeom prst="rect">
            <a:avLst/>
          </a:prstGeom>
          <a:noFill/>
        </p:spPr>
        <p:txBody>
          <a:bodyPr wrap="none" rtlCol="0">
            <a:spAutoFit/>
          </a:bodyPr>
          <a:lstStyle/>
          <a:p>
            <a:r>
              <a:rPr lang="en-US" dirty="0"/>
              <a:t>...	...</a:t>
            </a:r>
          </a:p>
          <a:p>
            <a:r>
              <a:rPr lang="en-US" dirty="0"/>
              <a:t>...	...</a:t>
            </a:r>
          </a:p>
        </p:txBody>
      </p:sp>
      <p:cxnSp>
        <p:nvCxnSpPr>
          <p:cNvPr id="9" name="Straight Arrow Connector 8">
            <a:extLst>
              <a:ext uri="{FF2B5EF4-FFF2-40B4-BE49-F238E27FC236}">
                <a16:creationId xmlns:a16="http://schemas.microsoft.com/office/drawing/2014/main" id="{826FCCDB-2037-7446-9BB2-0FE84B3BF112}"/>
              </a:ext>
            </a:extLst>
          </p:cNvPr>
          <p:cNvCxnSpPr>
            <a:stCxn id="4" idx="2"/>
          </p:cNvCxnSpPr>
          <p:nvPr/>
        </p:nvCxnSpPr>
        <p:spPr bwMode="auto">
          <a:xfrm>
            <a:off x="4108840" y="3240563"/>
            <a:ext cx="852826" cy="775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CA9F8FB7-4838-FF40-ABC9-A4E9CAF4B494}"/>
              </a:ext>
            </a:extLst>
          </p:cNvPr>
          <p:cNvCxnSpPr>
            <a:cxnSpLocks/>
            <a:stCxn id="7" idx="2"/>
          </p:cNvCxnSpPr>
          <p:nvPr/>
        </p:nvCxnSpPr>
        <p:spPr bwMode="auto">
          <a:xfrm flipH="1">
            <a:off x="5323911" y="3240563"/>
            <a:ext cx="25043" cy="6976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67B01569-A2DC-AF47-B949-C4CABE2FD50C}"/>
              </a:ext>
            </a:extLst>
          </p:cNvPr>
          <p:cNvCxnSpPr>
            <a:cxnSpLocks/>
          </p:cNvCxnSpPr>
          <p:nvPr/>
        </p:nvCxnSpPr>
        <p:spPr bwMode="auto">
          <a:xfrm flipH="1">
            <a:off x="5783998" y="3228947"/>
            <a:ext cx="1238707" cy="7216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E9F208B3-CE75-1F47-B2AD-34CD0C441A60}"/>
              </a:ext>
            </a:extLst>
          </p:cNvPr>
          <p:cNvSpPr txBox="1"/>
          <p:nvPr/>
        </p:nvSpPr>
        <p:spPr>
          <a:xfrm>
            <a:off x="6324600" y="3938215"/>
            <a:ext cx="2276777" cy="738664"/>
          </a:xfrm>
          <a:prstGeom prst="rect">
            <a:avLst/>
          </a:prstGeom>
          <a:noFill/>
        </p:spPr>
        <p:txBody>
          <a:bodyPr wrap="none" rtlCol="0">
            <a:spAutoFit/>
          </a:bodyPr>
          <a:lstStyle/>
          <a:p>
            <a:r>
              <a:rPr lang="en-US" sz="1400" dirty="0">
                <a:solidFill>
                  <a:srgbClr val="FF0000"/>
                </a:solidFill>
              </a:rPr>
              <a:t>Move integrity rules</a:t>
            </a:r>
          </a:p>
          <a:p>
            <a:pPr marL="285750" indent="-285750">
              <a:buFont typeface="Arial" panose="020B0604020202020204" pitchFamily="34" charset="0"/>
              <a:buChar char="•"/>
            </a:pPr>
            <a:r>
              <a:rPr lang="en-US" sz="1400" dirty="0">
                <a:solidFill>
                  <a:srgbClr val="FF0000"/>
                </a:solidFill>
              </a:rPr>
              <a:t>From multiple programs.</a:t>
            </a:r>
          </a:p>
          <a:p>
            <a:pPr marL="285750" indent="-285750">
              <a:buFont typeface="Arial" panose="020B0604020202020204" pitchFamily="34" charset="0"/>
              <a:buChar char="•"/>
            </a:pPr>
            <a:r>
              <a:rPr lang="en-US" sz="1400" dirty="0">
                <a:solidFill>
                  <a:srgbClr val="FF0000"/>
                </a:solidFill>
              </a:rPr>
              <a:t>To data.</a:t>
            </a:r>
          </a:p>
        </p:txBody>
      </p:sp>
    </p:spTree>
    <p:extLst>
      <p:ext uri="{BB962C8B-B14F-4D97-AF65-F5344CB8AC3E}">
        <p14:creationId xmlns:p14="http://schemas.microsoft.com/office/powerpoint/2010/main" val="2137053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4032129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6103250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solidFill>
                  <a:srgbClr val="FF0000"/>
                </a:solidFill>
              </a:rPr>
              <a:t>Candidate keys are permitted to be null </a:t>
            </a:r>
            <a:r>
              <a:rPr kumimoji="0" lang="en-US" altLang="en-US" dirty="0"/>
              <a:t>(in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3750062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160219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3937A2-B6DC-D54C-A14D-6ED676A02162}"/>
              </a:ext>
            </a:extLst>
          </p:cNvPr>
          <p:cNvSpPr>
            <a:spLocks noGrp="1"/>
          </p:cNvSpPr>
          <p:nvPr>
            <p:ph idx="1"/>
          </p:nvPr>
        </p:nvSpPr>
        <p:spPr>
          <a:xfrm>
            <a:off x="228599" y="2711891"/>
            <a:ext cx="8715275" cy="1841060"/>
          </a:xfrm>
        </p:spPr>
        <p:txBody>
          <a:bodyPr/>
          <a:lstStyle/>
          <a:p>
            <a:r>
              <a:rPr lang="en-US" sz="1400" dirty="0"/>
              <a:t>”As a fan, I want a table that has player information, a player’s H and RBI per year, stint and team,</a:t>
            </a:r>
            <a:br>
              <a:rPr lang="en-US" sz="1400" dirty="0"/>
            </a:br>
            <a:r>
              <a:rPr lang="en-US" sz="1400" b="1" dirty="0">
                <a:solidFill>
                  <a:srgbClr val="FF0000"/>
                </a:solidFill>
              </a:rPr>
              <a:t>and shows the player’s H and RBI as a percentage of the team’s totals</a:t>
            </a:r>
            <a:r>
              <a:rPr lang="en-US" sz="1400" b="1" dirty="0"/>
              <a:t>.</a:t>
            </a:r>
          </a:p>
          <a:p>
            <a:r>
              <a:rPr lang="en-US" sz="1400" dirty="0"/>
              <a:t>I cannot easily do this with a GROUP BY</a:t>
            </a:r>
          </a:p>
          <a:p>
            <a:pPr lvl="1"/>
            <a:r>
              <a:rPr lang="en-US" sz="1200" dirty="0"/>
              <a:t>I want a row for each </a:t>
            </a:r>
            <a:r>
              <a:rPr lang="en-US" sz="1200" dirty="0" err="1"/>
              <a:t>playerID</a:t>
            </a:r>
            <a:r>
              <a:rPr lang="en-US" sz="1200" dirty="0"/>
              <a:t>, </a:t>
            </a:r>
            <a:r>
              <a:rPr lang="en-US" sz="1200" dirty="0" err="1"/>
              <a:t>yearID</a:t>
            </a:r>
            <a:r>
              <a:rPr lang="en-US" sz="1200" dirty="0"/>
              <a:t>, stint and team showing the individual performance.</a:t>
            </a:r>
          </a:p>
          <a:p>
            <a:pPr lvl="1"/>
            <a:r>
              <a:rPr lang="en-US" sz="1200" dirty="0"/>
              <a:t>GROUP BY reduces the number of rows to the distinct groups.</a:t>
            </a:r>
          </a:p>
          <a:p>
            <a:pPr lvl="1"/>
            <a:r>
              <a:rPr lang="en-US" sz="1200" dirty="0">
                <a:solidFill>
                  <a:srgbClr val="FF0000"/>
                </a:solidFill>
              </a:rPr>
              <a:t>What I want is the individual rows that also has columns containing data produced by GROUP BY.</a:t>
            </a:r>
          </a:p>
          <a:p>
            <a:r>
              <a:rPr lang="en-US" sz="1400" dirty="0"/>
              <a:t>This is a combination of Window functions (like aggregation) and partition (like GROUP BY).</a:t>
            </a:r>
          </a:p>
          <a:p>
            <a:pPr marL="0" indent="0">
              <a:buNone/>
            </a:pPr>
            <a:r>
              <a:rPr lang="en-US" sz="1400" dirty="0"/>
              <a:t>(Switch to Notebook)</a:t>
            </a:r>
          </a:p>
        </p:txBody>
      </p:sp>
      <p:sp>
        <p:nvSpPr>
          <p:cNvPr id="3" name="Title 2">
            <a:extLst>
              <a:ext uri="{FF2B5EF4-FFF2-40B4-BE49-F238E27FC236}">
                <a16:creationId xmlns:a16="http://schemas.microsoft.com/office/drawing/2014/main" id="{022E1678-3271-7B49-BB62-DA1A9C60C98C}"/>
              </a:ext>
            </a:extLst>
          </p:cNvPr>
          <p:cNvSpPr>
            <a:spLocks noGrp="1"/>
          </p:cNvSpPr>
          <p:nvPr>
            <p:ph type="title"/>
          </p:nvPr>
        </p:nvSpPr>
        <p:spPr/>
        <p:txBody>
          <a:bodyPr/>
          <a:lstStyle/>
          <a:p>
            <a:r>
              <a:rPr lang="en-US" dirty="0"/>
              <a:t>Secret Advanced SQL – Window Function</a:t>
            </a:r>
          </a:p>
        </p:txBody>
      </p:sp>
      <p:pic>
        <p:nvPicPr>
          <p:cNvPr id="4" name="Picture 3">
            <a:extLst>
              <a:ext uri="{FF2B5EF4-FFF2-40B4-BE49-F238E27FC236}">
                <a16:creationId xmlns:a16="http://schemas.microsoft.com/office/drawing/2014/main" id="{B1676688-F293-8A47-B44E-F00DB0418A62}"/>
              </a:ext>
            </a:extLst>
          </p:cNvPr>
          <p:cNvPicPr>
            <a:picLocks noChangeAspect="1"/>
          </p:cNvPicPr>
          <p:nvPr/>
        </p:nvPicPr>
        <p:blipFill>
          <a:blip r:embed="rId2"/>
          <a:stretch>
            <a:fillRect/>
          </a:stretch>
        </p:blipFill>
        <p:spPr>
          <a:xfrm>
            <a:off x="53898" y="508220"/>
            <a:ext cx="3914675" cy="1841060"/>
          </a:xfrm>
          <a:prstGeom prst="rect">
            <a:avLst/>
          </a:prstGeom>
        </p:spPr>
      </p:pic>
      <p:pic>
        <p:nvPicPr>
          <p:cNvPr id="5" name="Picture 4">
            <a:extLst>
              <a:ext uri="{FF2B5EF4-FFF2-40B4-BE49-F238E27FC236}">
                <a16:creationId xmlns:a16="http://schemas.microsoft.com/office/drawing/2014/main" id="{133185AD-2464-3541-814A-CBC74E7AFC8C}"/>
              </a:ext>
            </a:extLst>
          </p:cNvPr>
          <p:cNvPicPr>
            <a:picLocks noChangeAspect="1"/>
          </p:cNvPicPr>
          <p:nvPr/>
        </p:nvPicPr>
        <p:blipFill>
          <a:blip r:embed="rId3"/>
          <a:stretch>
            <a:fillRect/>
          </a:stretch>
        </p:blipFill>
        <p:spPr>
          <a:xfrm>
            <a:off x="3968573" y="513895"/>
            <a:ext cx="4975302" cy="2025795"/>
          </a:xfrm>
          <a:prstGeom prst="rect">
            <a:avLst/>
          </a:prstGeom>
        </p:spPr>
      </p:pic>
      <p:sp>
        <p:nvSpPr>
          <p:cNvPr id="6" name="Rectangle 5">
            <a:extLst>
              <a:ext uri="{FF2B5EF4-FFF2-40B4-BE49-F238E27FC236}">
                <a16:creationId xmlns:a16="http://schemas.microsoft.com/office/drawing/2014/main" id="{45C5F985-2CCB-1145-94A5-524E087C68AD}"/>
              </a:ext>
            </a:extLst>
          </p:cNvPr>
          <p:cNvSpPr/>
          <p:nvPr/>
        </p:nvSpPr>
        <p:spPr>
          <a:xfrm>
            <a:off x="381000" y="1352550"/>
            <a:ext cx="3200400" cy="762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BB36C2-11C1-2B4D-A3BD-32E3E3EC5EA1}"/>
              </a:ext>
            </a:extLst>
          </p:cNvPr>
          <p:cNvSpPr/>
          <p:nvPr/>
        </p:nvSpPr>
        <p:spPr>
          <a:xfrm>
            <a:off x="6456224" y="508220"/>
            <a:ext cx="2535376" cy="206353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4506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extLst>
      <p:ext uri="{BB962C8B-B14F-4D97-AF65-F5344CB8AC3E}">
        <p14:creationId xmlns:p14="http://schemas.microsoft.com/office/powerpoint/2010/main" val="843413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extLst>
      <p:ext uri="{BB962C8B-B14F-4D97-AF65-F5344CB8AC3E}">
        <p14:creationId xmlns:p14="http://schemas.microsoft.com/office/powerpoint/2010/main" val="1211976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5090DB85-7B8A-1749-B950-55BCDB16619E}"/>
              </a:ext>
            </a:extLst>
          </p:cNvPr>
          <p:cNvSpPr txBox="1"/>
          <p:nvPr/>
        </p:nvSpPr>
        <p:spPr>
          <a:xfrm>
            <a:off x="457200" y="3665396"/>
            <a:ext cx="7706469"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 do not use cascading, but that is just my preference.</a:t>
            </a:r>
          </a:p>
          <a:p>
            <a:pPr marL="285750" indent="-285750">
              <a:buFont typeface="Arial" panose="020B0604020202020204" pitchFamily="34" charset="0"/>
              <a:buChar char="•"/>
            </a:pPr>
            <a:r>
              <a:rPr lang="en-US" dirty="0">
                <a:solidFill>
                  <a:srgbClr val="FF0000"/>
                </a:solidFill>
              </a:rPr>
              <a:t>I believe that changes should be explicit, not implemented behind the scenes.</a:t>
            </a:r>
          </a:p>
        </p:txBody>
      </p:sp>
    </p:spTree>
    <p:extLst>
      <p:ext uri="{BB962C8B-B14F-4D97-AF65-F5344CB8AC3E}">
        <p14:creationId xmlns:p14="http://schemas.microsoft.com/office/powerpoint/2010/main" val="1342662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1832000" y="111439"/>
            <a:ext cx="6057900" cy="457200"/>
          </a:xfrm>
        </p:spPr>
        <p:txBody>
          <a:bodyPr/>
          <a:lstStyle/>
          <a:p>
            <a:pPr>
              <a:defRPr/>
            </a:pPr>
            <a:r>
              <a:rPr lang="en-US" sz="1950" dirty="0">
                <a:ea typeface="+mj-ea"/>
              </a:rPr>
              <a:t>Integrity Constraint Violation During Transactions</a:t>
            </a:r>
          </a:p>
        </p:txBody>
      </p:sp>
      <p:sp>
        <p:nvSpPr>
          <p:cNvPr id="68611" name="Rectangle 3"/>
          <p:cNvSpPr>
            <a:spLocks noGrp="1" noChangeArrowheads="1"/>
          </p:cNvSpPr>
          <p:nvPr>
            <p:ph type="body" idx="1"/>
          </p:nvPr>
        </p:nvSpPr>
        <p:spPr>
          <a:xfrm>
            <a:off x="1722269" y="847774"/>
            <a:ext cx="5779985" cy="3632787"/>
          </a:xfrm>
        </p:spPr>
        <p:txBody>
          <a:bodyPr/>
          <a:lstStyle/>
          <a:p>
            <a:r>
              <a:rPr lang="en-US" altLang="en-US" dirty="0"/>
              <a:t>Consider:</a:t>
            </a:r>
          </a:p>
          <a:p>
            <a:pPr lvl="1">
              <a:buFont typeface="Monotype Sorts" charset="2"/>
              <a:buNone/>
            </a:pPr>
            <a:r>
              <a:rPr lang="en-US" altLang="en-US" b="1" dirty="0"/>
              <a:t>      create table </a:t>
            </a:r>
            <a:r>
              <a:rPr lang="en-US" altLang="en-US" i="1" dirty="0"/>
              <a:t>person </a:t>
            </a:r>
            <a:r>
              <a:rPr lang="en-US" altLang="en-US" dirty="0"/>
              <a:t>(</a:t>
            </a:r>
            <a:br>
              <a:rPr lang="en-US" altLang="en-US" dirty="0"/>
            </a:br>
            <a:r>
              <a:rPr lang="en-US" altLang="en-US" dirty="0"/>
              <a:t>	     </a:t>
            </a:r>
            <a:r>
              <a:rPr lang="en-US" altLang="en-US" i="1" dirty="0"/>
              <a:t>ID</a:t>
            </a:r>
            <a:r>
              <a:rPr lang="en-US" altLang="en-US" dirty="0"/>
              <a:t>  </a:t>
            </a:r>
            <a:r>
              <a:rPr lang="en-US" altLang="en-US" b="1" dirty="0"/>
              <a:t>char</a:t>
            </a:r>
            <a:r>
              <a:rPr lang="en-US" altLang="en-US" dirty="0"/>
              <a:t>(10),</a:t>
            </a:r>
            <a:br>
              <a:rPr lang="en-US" altLang="en-US" dirty="0"/>
            </a:br>
            <a:r>
              <a:rPr lang="en-US" altLang="en-US" dirty="0"/>
              <a:t>        </a:t>
            </a:r>
            <a:r>
              <a:rPr lang="en-US" altLang="en-US" i="1" dirty="0"/>
              <a:t>name </a:t>
            </a:r>
            <a:r>
              <a:rPr lang="en-US" altLang="en-US" b="1" dirty="0"/>
              <a:t>char</a:t>
            </a:r>
            <a:r>
              <a:rPr lang="en-US" altLang="en-US" dirty="0"/>
              <a:t>(40),</a:t>
            </a:r>
            <a:br>
              <a:rPr lang="en-US" altLang="en-US" dirty="0"/>
            </a:br>
            <a:r>
              <a:rPr lang="en-US" altLang="en-US" dirty="0"/>
              <a:t>        </a:t>
            </a:r>
            <a:r>
              <a:rPr lang="en-US" altLang="en-US" i="1" dirty="0"/>
              <a:t>mother</a:t>
            </a:r>
            <a:r>
              <a:rPr lang="en-US" altLang="en-US" dirty="0"/>
              <a:t> </a:t>
            </a:r>
            <a:r>
              <a:rPr lang="en-US" altLang="en-US" b="1" dirty="0"/>
              <a:t>char</a:t>
            </a:r>
            <a:r>
              <a:rPr lang="en-US" altLang="en-US" dirty="0"/>
              <a:t>(10),</a:t>
            </a:r>
            <a:br>
              <a:rPr lang="en-US" altLang="en-US" dirty="0"/>
            </a:br>
            <a:r>
              <a:rPr lang="en-US" altLang="en-US" dirty="0"/>
              <a:t>        </a:t>
            </a:r>
            <a:r>
              <a:rPr lang="en-US" altLang="en-US" i="1" dirty="0"/>
              <a:t>father </a:t>
            </a:r>
            <a:r>
              <a:rPr lang="en-US" altLang="en-US" b="1" dirty="0"/>
              <a:t> char</a:t>
            </a:r>
            <a:r>
              <a:rPr lang="en-US" altLang="en-US" dirty="0"/>
              <a:t>(10),</a:t>
            </a:r>
            <a:br>
              <a:rPr lang="en-US" altLang="en-US" dirty="0"/>
            </a:br>
            <a:r>
              <a:rPr lang="en-US" altLang="en-US" dirty="0"/>
              <a:t>        </a:t>
            </a:r>
            <a:r>
              <a:rPr lang="en-US" altLang="en-US" b="1" dirty="0"/>
              <a:t>primary key</a:t>
            </a:r>
            <a:r>
              <a:rPr lang="en-US" altLang="en-US" i="1" dirty="0"/>
              <a:t> ID,</a:t>
            </a:r>
            <a:br>
              <a:rPr lang="en-US" altLang="en-US" i="1" dirty="0"/>
            </a:br>
            <a:r>
              <a:rPr lang="en-US" altLang="en-US" i="1" dirty="0"/>
              <a:t>        </a:t>
            </a:r>
            <a:r>
              <a:rPr lang="en-US" altLang="en-US" b="1" dirty="0"/>
              <a:t>foreign key </a:t>
            </a:r>
            <a:r>
              <a:rPr lang="en-US" altLang="en-US" i="1" dirty="0"/>
              <a:t>father</a:t>
            </a:r>
            <a:r>
              <a:rPr lang="en-US" altLang="en-US" b="1" dirty="0"/>
              <a:t> references </a:t>
            </a:r>
            <a:r>
              <a:rPr lang="en-US" altLang="en-US" i="1" dirty="0"/>
              <a:t>person,</a:t>
            </a:r>
            <a:br>
              <a:rPr lang="en-US" altLang="en-US" dirty="0"/>
            </a:br>
            <a:r>
              <a:rPr lang="en-US" altLang="en-US" dirty="0"/>
              <a:t>        </a:t>
            </a:r>
            <a:r>
              <a:rPr lang="en-US" altLang="en-US" b="1" dirty="0"/>
              <a:t>foreign key </a:t>
            </a:r>
            <a:r>
              <a:rPr lang="en-US" altLang="en-US" i="1" dirty="0"/>
              <a:t>mother</a:t>
            </a:r>
            <a:r>
              <a:rPr lang="en-US" altLang="en-US" dirty="0"/>
              <a:t> </a:t>
            </a:r>
            <a:r>
              <a:rPr lang="en-US" altLang="en-US" b="1" dirty="0"/>
              <a:t>references </a:t>
            </a:r>
            <a:r>
              <a:rPr lang="en-US" altLang="en-US" i="1" dirty="0"/>
              <a:t> person</a:t>
            </a:r>
            <a:r>
              <a:rPr lang="en-US" altLang="en-US" dirty="0"/>
              <a:t>)</a:t>
            </a:r>
          </a:p>
          <a:p>
            <a:r>
              <a:rPr lang="en-US" altLang="en-US" dirty="0"/>
              <a:t>How to insert a tuple without causing constraint violation?</a:t>
            </a:r>
          </a:p>
          <a:p>
            <a:pPr lvl="1"/>
            <a:r>
              <a:rPr lang="en-US" altLang="en-US" dirty="0"/>
              <a:t>Insert father and mother of a person before inserting person</a:t>
            </a:r>
          </a:p>
          <a:p>
            <a:pPr lvl="1"/>
            <a:r>
              <a:rPr lang="en-US" altLang="en-US" dirty="0"/>
              <a:t>OR, set father and mother to null initially, update after inserting all persons (not possible if father and mother attributes declared to be </a:t>
            </a:r>
            <a:r>
              <a:rPr lang="en-US" altLang="en-US" b="1" dirty="0"/>
              <a:t>not null</a:t>
            </a:r>
            <a:r>
              <a:rPr lang="en-US" altLang="en-US" dirty="0"/>
              <a:t>) </a:t>
            </a:r>
          </a:p>
          <a:p>
            <a:pPr lvl="1"/>
            <a:r>
              <a:rPr lang="en-US" altLang="en-US" dirty="0"/>
              <a:t>OR defer constraint</a:t>
            </a:r>
            <a:r>
              <a:rPr lang="en-US" altLang="en-US" b="1" dirty="0"/>
              <a:t> </a:t>
            </a:r>
            <a:r>
              <a:rPr lang="en-US" altLang="en-US" dirty="0"/>
              <a:t>checking</a:t>
            </a:r>
          </a:p>
          <a:p>
            <a:pPr lvl="1"/>
            <a:endParaRPr lang="en-US" altLang="en-US" dirty="0"/>
          </a:p>
        </p:txBody>
      </p:sp>
      <p:sp>
        <p:nvSpPr>
          <p:cNvPr id="2" name="TextBox 1">
            <a:extLst>
              <a:ext uri="{FF2B5EF4-FFF2-40B4-BE49-F238E27FC236}">
                <a16:creationId xmlns:a16="http://schemas.microsoft.com/office/drawing/2014/main" id="{D1EB7C49-047F-4746-8A12-792F5F809C0F}"/>
              </a:ext>
            </a:extLst>
          </p:cNvPr>
          <p:cNvSpPr txBox="1"/>
          <p:nvPr/>
        </p:nvSpPr>
        <p:spPr>
          <a:xfrm>
            <a:off x="457200" y="4552950"/>
            <a:ext cx="4498796" cy="369332"/>
          </a:xfrm>
          <a:prstGeom prst="rect">
            <a:avLst/>
          </a:prstGeom>
          <a:noFill/>
        </p:spPr>
        <p:txBody>
          <a:bodyPr wrap="none" rtlCol="0">
            <a:spAutoFit/>
          </a:bodyPr>
          <a:lstStyle/>
          <a:p>
            <a:r>
              <a:rPr lang="en-US" dirty="0">
                <a:solidFill>
                  <a:srgbClr val="FF0000"/>
                </a:solidFill>
              </a:rPr>
              <a:t>Note: Do not worry about transaction for now.</a:t>
            </a:r>
          </a:p>
        </p:txBody>
      </p:sp>
    </p:spTree>
    <p:extLst>
      <p:ext uri="{BB962C8B-B14F-4D97-AF65-F5344CB8AC3E}">
        <p14:creationId xmlns:p14="http://schemas.microsoft.com/office/powerpoint/2010/main" val="2606765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
        <p:nvSpPr>
          <p:cNvPr id="2" name="TextBox 1">
            <a:extLst>
              <a:ext uri="{FF2B5EF4-FFF2-40B4-BE49-F238E27FC236}">
                <a16:creationId xmlns:a16="http://schemas.microsoft.com/office/drawing/2014/main" id="{A66D1D2C-90DE-A442-8DFF-89E5B4A6BFE4}"/>
              </a:ext>
            </a:extLst>
          </p:cNvPr>
          <p:cNvSpPr txBox="1"/>
          <p:nvPr/>
        </p:nvSpPr>
        <p:spPr>
          <a:xfrm>
            <a:off x="533400" y="3562350"/>
            <a:ext cx="7037247" cy="1200329"/>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Not all databases support complex check conditions.</a:t>
            </a:r>
          </a:p>
          <a:p>
            <a:pPr marL="285750" indent="-285750">
              <a:buFont typeface="Arial" panose="020B0604020202020204" pitchFamily="34" charset="0"/>
              <a:buChar char="•"/>
            </a:pPr>
            <a:r>
              <a:rPr lang="en-US" dirty="0">
                <a:solidFill>
                  <a:srgbClr val="FF0000"/>
                </a:solidFill>
              </a:rPr>
              <a:t>You can use triggers, which we will cover, to implement more complex</a:t>
            </a:r>
            <a:br>
              <a:rPr lang="en-US" dirty="0">
                <a:solidFill>
                  <a:srgbClr val="FF0000"/>
                </a:solidFill>
              </a:rPr>
            </a:br>
            <a:r>
              <a:rPr lang="en-US" dirty="0">
                <a:solidFill>
                  <a:srgbClr val="FF0000"/>
                </a:solidFill>
              </a:rPr>
              <a:t>check constraints.</a:t>
            </a:r>
          </a:p>
        </p:txBody>
      </p:sp>
    </p:spTree>
    <p:extLst>
      <p:ext uri="{BB962C8B-B14F-4D97-AF65-F5344CB8AC3E}">
        <p14:creationId xmlns:p14="http://schemas.microsoft.com/office/powerpoint/2010/main" val="3514499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5"/>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
        <p:nvSpPr>
          <p:cNvPr id="2" name="TextBox 1">
            <a:extLst>
              <a:ext uri="{FF2B5EF4-FFF2-40B4-BE49-F238E27FC236}">
                <a16:creationId xmlns:a16="http://schemas.microsoft.com/office/drawing/2014/main" id="{66D96549-9BE6-7F4B-993A-F08D85E27D91}"/>
              </a:ext>
            </a:extLst>
          </p:cNvPr>
          <p:cNvSpPr txBox="1"/>
          <p:nvPr/>
        </p:nvSpPr>
        <p:spPr>
          <a:xfrm>
            <a:off x="685800" y="3790950"/>
            <a:ext cx="6551473" cy="369332"/>
          </a:xfrm>
          <a:prstGeom prst="rect">
            <a:avLst/>
          </a:prstGeom>
          <a:noFill/>
        </p:spPr>
        <p:txBody>
          <a:bodyPr wrap="none" rtlCol="0">
            <a:spAutoFit/>
          </a:bodyPr>
          <a:lstStyle/>
          <a:p>
            <a:r>
              <a:rPr lang="en-US" dirty="0">
                <a:solidFill>
                  <a:srgbClr val="FF0000"/>
                </a:solidFill>
              </a:rPr>
              <a:t>Note: Assertions are inconsistently supported and not that common.</a:t>
            </a:r>
          </a:p>
        </p:txBody>
      </p:sp>
    </p:spTree>
    <p:extLst>
      <p:ext uri="{BB962C8B-B14F-4D97-AF65-F5344CB8AC3E}">
        <p14:creationId xmlns:p14="http://schemas.microsoft.com/office/powerpoint/2010/main" val="492352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2211943"/>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(12,2)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dirty="0"/>
              <a:t>          </a:t>
            </a:r>
            <a:r>
              <a:rPr lang="en-US" altLang="en-US" i="1" dirty="0"/>
              <a:t>building </a:t>
            </a:r>
            <a:r>
              <a:rPr lang="en-US" altLang="en-US" b="1" dirty="0" err="1"/>
              <a:t>varchar</a:t>
            </a:r>
            <a:r>
              <a:rPr lang="en-US" altLang="en-US" b="1" dirty="0"/>
              <a:t> </a:t>
            </a:r>
            <a:r>
              <a:rPr lang="en-US" altLang="en-US" dirty="0"/>
              <a:t>(15),</a:t>
            </a:r>
            <a:br>
              <a:rPr lang="en-US" altLang="en-US" dirty="0"/>
            </a:br>
            <a:r>
              <a:rPr lang="en-US" altLang="en-US" dirty="0"/>
              <a:t>          </a:t>
            </a:r>
            <a:r>
              <a:rPr lang="en-US" altLang="en-US" i="1" dirty="0"/>
              <a:t>budget Dollars</a:t>
            </a:r>
            <a:r>
              <a:rPr lang="en-US" altLang="en-US" dirty="0"/>
              <a:t>);</a:t>
            </a:r>
          </a:p>
        </p:txBody>
      </p:sp>
      <p:sp>
        <p:nvSpPr>
          <p:cNvPr id="4" name="TextBox 3">
            <a:extLst>
              <a:ext uri="{FF2B5EF4-FFF2-40B4-BE49-F238E27FC236}">
                <a16:creationId xmlns:a16="http://schemas.microsoft.com/office/drawing/2014/main" id="{5608764C-6A8D-E24C-976B-BA2F059E40E0}"/>
              </a:ext>
            </a:extLst>
          </p:cNvPr>
          <p:cNvSpPr txBox="1"/>
          <p:nvPr/>
        </p:nvSpPr>
        <p:spPr>
          <a:xfrm>
            <a:off x="749765" y="3257550"/>
            <a:ext cx="6840334" cy="923330"/>
          </a:xfrm>
          <a:prstGeom prst="rect">
            <a:avLst/>
          </a:prstGeom>
          <a:noFill/>
        </p:spPr>
        <p:txBody>
          <a:bodyPr wrap="none" rtlCol="0">
            <a:spAutoFit/>
          </a:bodyPr>
          <a:lstStyle/>
          <a:p>
            <a:r>
              <a:rPr lang="en-US" dirty="0">
                <a:solidFill>
                  <a:srgbClr val="FF0000"/>
                </a:solidFill>
              </a:rPr>
              <a:t>Note:</a:t>
            </a:r>
          </a:p>
          <a:p>
            <a:r>
              <a:rPr lang="en-US" dirty="0">
                <a:solidFill>
                  <a:srgbClr val="FF0000"/>
                </a:solidFill>
              </a:rPr>
              <a:t>Domains and UDTs are an important concept but not as well supported</a:t>
            </a:r>
            <a:br>
              <a:rPr lang="en-US" dirty="0">
                <a:solidFill>
                  <a:srgbClr val="FF0000"/>
                </a:solidFill>
              </a:rPr>
            </a:br>
            <a:r>
              <a:rPr lang="en-US" dirty="0">
                <a:solidFill>
                  <a:srgbClr val="FF0000"/>
                </a:solidFill>
              </a:rPr>
              <a:t>as they should be.</a:t>
            </a:r>
          </a:p>
        </p:txBody>
      </p:sp>
    </p:spTree>
    <p:extLst>
      <p:ext uri="{BB962C8B-B14F-4D97-AF65-F5344CB8AC3E}">
        <p14:creationId xmlns:p14="http://schemas.microsoft.com/office/powerpoint/2010/main" val="2959450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3"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Tree>
    <p:extLst>
      <p:ext uri="{BB962C8B-B14F-4D97-AF65-F5344CB8AC3E}">
        <p14:creationId xmlns:p14="http://schemas.microsoft.com/office/powerpoint/2010/main" val="983749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Defining 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599278A1-689D-334D-B798-8F1C1650DDB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45179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07449" y="648677"/>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
        <p:nvSpPr>
          <p:cNvPr id="2" name="TextBox 1">
            <a:extLst>
              <a:ext uri="{FF2B5EF4-FFF2-40B4-BE49-F238E27FC236}">
                <a16:creationId xmlns:a16="http://schemas.microsoft.com/office/drawing/2014/main" id="{E814BB00-E039-3445-926A-E51E50C0B37C}"/>
              </a:ext>
            </a:extLst>
          </p:cNvPr>
          <p:cNvSpPr txBox="1"/>
          <p:nvPr/>
        </p:nvSpPr>
        <p:spPr>
          <a:xfrm>
            <a:off x="304800" y="2602880"/>
            <a:ext cx="7633052" cy="2031325"/>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MySQL conflates and makes obscure concepts like Key, Constraint and Index.</a:t>
            </a:r>
          </a:p>
          <a:p>
            <a:pPr marL="285750" indent="-285750">
              <a:buFont typeface="Arial" panose="020B0604020202020204" pitchFamily="34" charset="0"/>
              <a:buChar char="•"/>
            </a:pPr>
            <a:r>
              <a:rPr lang="en-US" dirty="0">
                <a:solidFill>
                  <a:srgbClr val="FF0000"/>
                </a:solidFill>
              </a:rPr>
              <a:t>MySQL Indexes:</a:t>
            </a:r>
          </a:p>
          <a:p>
            <a:pPr marL="742950" lvl="1" indent="-285750">
              <a:buFont typeface="Arial" panose="020B0604020202020204" pitchFamily="34" charset="0"/>
              <a:buChar char="•"/>
            </a:pPr>
            <a:r>
              <a:rPr lang="en-US" dirty="0">
                <a:solidFill>
                  <a:srgbClr val="FF0000"/>
                </a:solidFill>
              </a:rPr>
              <a:t>Primary</a:t>
            </a:r>
          </a:p>
          <a:p>
            <a:pPr marL="742950" lvl="1" indent="-285750">
              <a:buFont typeface="Arial" panose="020B0604020202020204" pitchFamily="34" charset="0"/>
              <a:buChar char="•"/>
            </a:pPr>
            <a:r>
              <a:rPr lang="en-US" dirty="0">
                <a:solidFill>
                  <a:srgbClr val="FF0000"/>
                </a:solidFill>
              </a:rPr>
              <a:t>Unique</a:t>
            </a:r>
          </a:p>
          <a:p>
            <a:pPr marL="742950" lvl="1" indent="-285750">
              <a:buFont typeface="Arial" panose="020B0604020202020204" pitchFamily="34" charset="0"/>
              <a:buChar char="•"/>
            </a:pPr>
            <a:r>
              <a:rPr lang="en-US" dirty="0">
                <a:solidFill>
                  <a:srgbClr val="FF0000"/>
                </a:solidFill>
              </a:rPr>
              <a:t>Index</a:t>
            </a:r>
          </a:p>
          <a:p>
            <a:pPr marL="742950" lvl="1" indent="-285750">
              <a:buFont typeface="Arial" panose="020B0604020202020204" pitchFamily="34" charset="0"/>
              <a:buChar char="•"/>
            </a:pPr>
            <a:r>
              <a:rPr lang="en-US" dirty="0">
                <a:solidFill>
                  <a:srgbClr val="FF0000"/>
                </a:solidFill>
              </a:rPr>
              <a:t>Full Index</a:t>
            </a:r>
          </a:p>
        </p:txBody>
      </p:sp>
      <p:sp>
        <p:nvSpPr>
          <p:cNvPr id="3" name="Right Brace 2">
            <a:extLst>
              <a:ext uri="{FF2B5EF4-FFF2-40B4-BE49-F238E27FC236}">
                <a16:creationId xmlns:a16="http://schemas.microsoft.com/office/drawing/2014/main" id="{47D1E11C-3E28-B04F-8E20-E8D9EAAE02BA}"/>
              </a:ext>
            </a:extLst>
          </p:cNvPr>
          <p:cNvSpPr/>
          <p:nvPr/>
        </p:nvSpPr>
        <p:spPr bwMode="auto">
          <a:xfrm>
            <a:off x="1981200" y="3486150"/>
            <a:ext cx="228600" cy="533400"/>
          </a:xfrm>
          <a:prstGeom prst="rightBrace">
            <a:avLst>
              <a:gd name="adj1" fmla="val 8333"/>
              <a:gd name="adj2" fmla="val 51219"/>
            </a:avLst>
          </a:prstGeom>
          <a:solidFill>
            <a:schemeClr val="accent1"/>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etica" charset="0"/>
            </a:endParaRPr>
          </a:p>
        </p:txBody>
      </p:sp>
      <p:sp>
        <p:nvSpPr>
          <p:cNvPr id="4" name="TextBox 3">
            <a:extLst>
              <a:ext uri="{FF2B5EF4-FFF2-40B4-BE49-F238E27FC236}">
                <a16:creationId xmlns:a16="http://schemas.microsoft.com/office/drawing/2014/main" id="{18CF4437-9A0F-3F40-BB2C-7EB697E5C139}"/>
              </a:ext>
            </a:extLst>
          </p:cNvPr>
          <p:cNvSpPr txBox="1"/>
          <p:nvPr/>
        </p:nvSpPr>
        <p:spPr>
          <a:xfrm>
            <a:off x="2275246" y="3429684"/>
            <a:ext cx="5283498" cy="646331"/>
          </a:xfrm>
          <a:prstGeom prst="rect">
            <a:avLst/>
          </a:prstGeom>
          <a:noFill/>
        </p:spPr>
        <p:txBody>
          <a:bodyPr wrap="none" rtlCol="0">
            <a:spAutoFit/>
          </a:bodyPr>
          <a:lstStyle/>
          <a:p>
            <a:r>
              <a:rPr lang="en-US" dirty="0">
                <a:solidFill>
                  <a:srgbClr val="FF0000"/>
                </a:solidFill>
              </a:rPr>
              <a:t>These are actually constraints.</a:t>
            </a:r>
            <a:br>
              <a:rPr lang="en-US" dirty="0">
                <a:solidFill>
                  <a:srgbClr val="FF0000"/>
                </a:solidFill>
              </a:rPr>
            </a:br>
            <a:r>
              <a:rPr lang="en-US" dirty="0">
                <a:solidFill>
                  <a:srgbClr val="FF0000"/>
                </a:solidFill>
              </a:rPr>
              <a:t>Indexes are necessary efficiently enforcing constraints.</a:t>
            </a:r>
          </a:p>
        </p:txBody>
      </p:sp>
    </p:spTree>
    <p:extLst>
      <p:ext uri="{BB962C8B-B14F-4D97-AF65-F5344CB8AC3E}">
        <p14:creationId xmlns:p14="http://schemas.microsoft.com/office/powerpoint/2010/main" val="3805403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4" name="Picture 3">
            <a:extLst>
              <a:ext uri="{FF2B5EF4-FFF2-40B4-BE49-F238E27FC236}">
                <a16:creationId xmlns:a16="http://schemas.microsoft.com/office/drawing/2014/main" id="{142244AE-E17C-404E-884A-2A45E2018E38}"/>
              </a:ext>
            </a:extLst>
          </p:cNvPr>
          <p:cNvPicPr>
            <a:picLocks noChangeAspect="1"/>
          </p:cNvPicPr>
          <p:nvPr/>
        </p:nvPicPr>
        <p:blipFill>
          <a:blip r:embed="rId2"/>
          <a:stretch>
            <a:fillRect/>
          </a:stretch>
        </p:blipFill>
        <p:spPr>
          <a:xfrm>
            <a:off x="460818" y="487818"/>
            <a:ext cx="7451047" cy="4206443"/>
          </a:xfrm>
          <a:prstGeom prst="rect">
            <a:avLst/>
          </a:prstGeom>
        </p:spPr>
      </p:pic>
    </p:spTree>
    <p:extLst>
      <p:ext uri="{BB962C8B-B14F-4D97-AF65-F5344CB8AC3E}">
        <p14:creationId xmlns:p14="http://schemas.microsoft.com/office/powerpoint/2010/main" val="1747666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Tree>
    <p:extLst>
      <p:ext uri="{BB962C8B-B14F-4D97-AF65-F5344CB8AC3E}">
        <p14:creationId xmlns:p14="http://schemas.microsoft.com/office/powerpoint/2010/main" val="2397676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More Set-Like Concepts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7F3DD049-F294-6341-B891-4A3851C9CA0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88156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00" b="1" dirty="0">
                <a:solidFill>
                  <a:srgbClr val="000000"/>
                </a:solidFill>
              </a:rPr>
              <a:t>select </a:t>
            </a:r>
            <a:r>
              <a:rPr lang="en-US" altLang="en-US" sz="1200" i="1" dirty="0">
                <a:solidFill>
                  <a:srgbClr val="000000"/>
                </a:solidFill>
              </a:rPr>
              <a:t>name</a:t>
            </a:r>
          </a:p>
          <a:p>
            <a:pPr defTabSz="685800"/>
            <a:r>
              <a:rPr lang="en-US" altLang="en-US" sz="1200" b="1" dirty="0">
                <a:solidFill>
                  <a:srgbClr val="000000"/>
                </a:solidFill>
              </a:rPr>
              <a:t>from </a:t>
            </a:r>
            <a:r>
              <a:rPr lang="en-US" altLang="en-US" sz="1200" i="1" dirty="0">
                <a:solidFill>
                  <a:srgbClr val="000000"/>
                </a:solidFill>
              </a:rPr>
              <a:t>instructor</a:t>
            </a:r>
          </a:p>
          <a:p>
            <a:pPr defTabSz="685800"/>
            <a:r>
              <a:rPr lang="en-US" altLang="en-US" sz="1200" b="1" dirty="0">
                <a:solidFill>
                  <a:srgbClr val="000000"/>
                </a:solidFill>
              </a:rPr>
              <a:t>where </a:t>
            </a:r>
            <a:r>
              <a:rPr lang="en-US" altLang="en-US" sz="1200" i="1" dirty="0">
                <a:solidFill>
                  <a:srgbClr val="000000"/>
                </a:solidFill>
              </a:rPr>
              <a:t>salary </a:t>
            </a:r>
            <a:r>
              <a:rPr lang="en-US" altLang="en-US" sz="1200" dirty="0">
                <a:solidFill>
                  <a:srgbClr val="000000"/>
                </a:solidFill>
              </a:rPr>
              <a:t>&gt; </a:t>
            </a:r>
            <a:r>
              <a:rPr lang="en-US" altLang="en-US" sz="1200" b="1" dirty="0">
                <a:solidFill>
                  <a:srgbClr val="000000"/>
                </a:solidFill>
              </a:rPr>
              <a:t>some </a:t>
            </a:r>
            <a:r>
              <a:rPr lang="en-US" altLang="en-US" sz="1200" dirty="0">
                <a:solidFill>
                  <a:srgbClr val="000000"/>
                </a:solidFill>
              </a:rPr>
              <a:t>(</a:t>
            </a:r>
            <a:r>
              <a:rPr lang="en-US" altLang="en-US" sz="1200" b="1" dirty="0">
                <a:solidFill>
                  <a:srgbClr val="000000"/>
                </a:solidFill>
              </a:rPr>
              <a:t>select </a:t>
            </a:r>
            <a:r>
              <a:rPr lang="en-US" altLang="en-US" sz="1200" i="1" dirty="0">
                <a:solidFill>
                  <a:srgbClr val="000000"/>
                </a:solidFill>
              </a:rPr>
              <a:t>salary</a:t>
            </a:r>
          </a:p>
          <a:p>
            <a:pPr defTabSz="685800"/>
            <a:r>
              <a:rPr lang="en-US" altLang="en-US" sz="1200" b="1" dirty="0">
                <a:solidFill>
                  <a:srgbClr val="000000"/>
                </a:solidFill>
              </a:rPr>
              <a:t>                                     from </a:t>
            </a:r>
            <a:r>
              <a:rPr lang="en-US" altLang="en-US" sz="1200" i="1" dirty="0">
                <a:solidFill>
                  <a:srgbClr val="000000"/>
                </a:solidFill>
              </a:rPr>
              <a:t>instructor</a:t>
            </a:r>
          </a:p>
          <a:p>
            <a:pPr defTabSz="685800"/>
            <a:r>
              <a:rPr lang="en-US" altLang="en-US" sz="1200" b="1" dirty="0">
                <a:solidFill>
                  <a:srgbClr val="000000"/>
                </a:solidFill>
              </a:rPr>
              <a:t>                                     where </a:t>
            </a:r>
            <a:r>
              <a:rPr lang="en-US" altLang="en-US" sz="1200" i="1" dirty="0">
                <a:solidFill>
                  <a:srgbClr val="000000"/>
                </a:solidFill>
              </a:rPr>
              <a:t>dept name </a:t>
            </a:r>
            <a:r>
              <a:rPr lang="en-US" altLang="en-US" sz="1200" dirty="0">
                <a:solidFill>
                  <a:srgbClr val="000000"/>
                </a:solidFill>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00" b="1" dirty="0">
                <a:solidFill>
                  <a:srgbClr val="000000"/>
                </a:solidFill>
              </a:rPr>
              <a:t>select distinct </a:t>
            </a:r>
            <a:r>
              <a:rPr lang="en-US" altLang="en-US" sz="1200" i="1" dirty="0">
                <a:solidFill>
                  <a:srgbClr val="000000"/>
                </a:solidFill>
              </a:rPr>
              <a:t>T</a:t>
            </a:r>
            <a:r>
              <a:rPr lang="en-US" altLang="en-US" sz="1200" dirty="0">
                <a:solidFill>
                  <a:srgbClr val="000000"/>
                </a:solidFill>
              </a:rPr>
              <a:t>.</a:t>
            </a:r>
            <a:r>
              <a:rPr lang="en-US" altLang="en-US" sz="1200" i="1" dirty="0">
                <a:solidFill>
                  <a:srgbClr val="000000"/>
                </a:solidFill>
              </a:rPr>
              <a:t>name</a:t>
            </a:r>
          </a:p>
          <a:p>
            <a:pPr defTabSz="685800"/>
            <a:r>
              <a:rPr lang="en-US" altLang="en-US" sz="1200" b="1" dirty="0">
                <a:solidFill>
                  <a:srgbClr val="000000"/>
                </a:solidFill>
              </a:rPr>
              <a:t>from </a:t>
            </a:r>
            <a:r>
              <a:rPr lang="en-US" altLang="en-US" sz="1200" i="1" dirty="0">
                <a:solidFill>
                  <a:srgbClr val="000000"/>
                </a:solidFill>
              </a:rPr>
              <a:t>instructor </a:t>
            </a:r>
            <a:r>
              <a:rPr lang="en-US" altLang="en-US" sz="1200" b="1" dirty="0">
                <a:solidFill>
                  <a:srgbClr val="000000"/>
                </a:solidFill>
              </a:rPr>
              <a:t>as </a:t>
            </a:r>
            <a:r>
              <a:rPr lang="en-US" altLang="en-US" sz="1200" i="1" dirty="0">
                <a:solidFill>
                  <a:srgbClr val="000000"/>
                </a:solidFill>
              </a:rPr>
              <a:t>T</a:t>
            </a:r>
            <a:r>
              <a:rPr lang="en-US" altLang="en-US" sz="1200" dirty="0">
                <a:solidFill>
                  <a:srgbClr val="000000"/>
                </a:solidFill>
              </a:rPr>
              <a:t>, </a:t>
            </a:r>
            <a:r>
              <a:rPr lang="en-US" altLang="en-US" sz="1200" i="1" dirty="0">
                <a:solidFill>
                  <a:srgbClr val="000000"/>
                </a:solidFill>
              </a:rPr>
              <a:t>instructor </a:t>
            </a:r>
            <a:r>
              <a:rPr lang="en-US" altLang="en-US" sz="1200" b="1" dirty="0">
                <a:solidFill>
                  <a:srgbClr val="000000"/>
                </a:solidFill>
              </a:rPr>
              <a:t>as </a:t>
            </a:r>
            <a:r>
              <a:rPr lang="en-US" altLang="en-US" sz="1200" i="1" dirty="0">
                <a:solidFill>
                  <a:srgbClr val="000000"/>
                </a:solidFill>
              </a:rPr>
              <a:t>S</a:t>
            </a:r>
          </a:p>
          <a:p>
            <a:pPr defTabSz="685800"/>
            <a:r>
              <a:rPr lang="en-US" altLang="en-US" sz="1200" b="1" dirty="0">
                <a:solidFill>
                  <a:srgbClr val="000000"/>
                </a:solidFill>
              </a:rPr>
              <a:t>where </a:t>
            </a:r>
            <a:r>
              <a:rPr lang="en-US" altLang="en-US" sz="1200" i="1" dirty="0" err="1">
                <a:solidFill>
                  <a:srgbClr val="000000"/>
                </a:solidFill>
              </a:rPr>
              <a:t>T.salary</a:t>
            </a:r>
            <a:r>
              <a:rPr lang="en-US" altLang="en-US" sz="1200" i="1" dirty="0">
                <a:solidFill>
                  <a:srgbClr val="000000"/>
                </a:solidFill>
              </a:rPr>
              <a:t> </a:t>
            </a:r>
            <a:r>
              <a:rPr lang="en-US" altLang="en-US" sz="1200" dirty="0">
                <a:solidFill>
                  <a:srgbClr val="000000"/>
                </a:solidFill>
              </a:rPr>
              <a:t>&gt; </a:t>
            </a:r>
            <a:r>
              <a:rPr lang="en-US" altLang="en-US" sz="1200" i="1" dirty="0" err="1">
                <a:solidFill>
                  <a:srgbClr val="000000"/>
                </a:solidFill>
              </a:rPr>
              <a:t>S.salary</a:t>
            </a:r>
            <a:r>
              <a:rPr lang="en-US" altLang="en-US" sz="1200" i="1" dirty="0">
                <a:solidFill>
                  <a:srgbClr val="000000"/>
                </a:solidFill>
              </a:rPr>
              <a:t> </a:t>
            </a:r>
            <a:r>
              <a:rPr lang="en-US" altLang="en-US" sz="1200" b="1" dirty="0">
                <a:solidFill>
                  <a:srgbClr val="000000"/>
                </a:solidFill>
              </a:rPr>
              <a:t>and </a:t>
            </a:r>
            <a:r>
              <a:rPr lang="en-US" altLang="en-US" sz="1200" i="1" dirty="0" err="1">
                <a:solidFill>
                  <a:srgbClr val="000000"/>
                </a:solidFill>
              </a:rPr>
              <a:t>S.dept</a:t>
            </a:r>
            <a:r>
              <a:rPr lang="en-US" altLang="en-US" sz="1200" i="1" dirty="0">
                <a:solidFill>
                  <a:srgbClr val="000000"/>
                </a:solidFill>
              </a:rPr>
              <a:t> name </a:t>
            </a:r>
            <a:r>
              <a:rPr lang="en-US" altLang="en-US" sz="1200" dirty="0">
                <a:solidFill>
                  <a:srgbClr val="000000"/>
                </a:solidFill>
              </a:rPr>
              <a:t>= 'Biology';</a:t>
            </a:r>
          </a:p>
        </p:txBody>
      </p:sp>
    </p:spTree>
    <p:extLst>
      <p:ext uri="{BB962C8B-B14F-4D97-AF65-F5344CB8AC3E}">
        <p14:creationId xmlns:p14="http://schemas.microsoft.com/office/powerpoint/2010/main" val="3655365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some</a:t>
              </a:r>
              <a:endParaRPr lang="en-US" altLang="en-US" sz="1350">
                <a:solidFill>
                  <a:srgbClr val="000000"/>
                </a:solidFill>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a:t>
              </a:r>
              <a:r>
                <a:rPr lang="en-US" altLang="en-US" sz="1800">
                  <a:solidFill>
                    <a:srgbClr val="000000"/>
                  </a:solidFill>
                  <a:latin typeface="Times New Roman" panose="02020603050405020304" pitchFamily="18" charset="0"/>
                  <a:sym typeface="Symbol" panose="05050102010706020507" pitchFamily="18" charset="2"/>
                </a:rPr>
                <a:t></a:t>
              </a:r>
              <a:r>
                <a:rPr lang="en-US" altLang="en-US" sz="1350">
                  <a:solidFill>
                    <a:srgbClr val="000000"/>
                  </a:solidFill>
                </a:rPr>
                <a:t> </a:t>
              </a:r>
              <a:r>
                <a:rPr lang="en-US" altLang="en-US" sz="1350" b="1">
                  <a:solidFill>
                    <a:srgbClr val="000000"/>
                  </a:solidFill>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 (since 0 </a:t>
              </a:r>
              <a:r>
                <a:rPr lang="en-US" altLang="en-US" sz="1800">
                  <a:solidFill>
                    <a:srgbClr val="000000"/>
                  </a:solidFill>
                  <a:latin typeface="Times New Roman" panose="02020603050405020304" pitchFamily="18" charset="0"/>
                  <a:sym typeface="Symbol" panose="05050102010706020507" pitchFamily="18" charset="2"/>
                </a:rPr>
                <a:t> </a:t>
              </a:r>
              <a:r>
                <a:rPr lang="en-US" altLang="en-US" sz="1350">
                  <a:solidFill>
                    <a:srgbClr val="000000"/>
                  </a:solidFill>
                  <a:sym typeface="Symbol" panose="05050102010706020507" pitchFamily="18" charset="2"/>
                </a:rPr>
                <a:t>5)</a:t>
              </a:r>
              <a:endParaRPr lang="en-US" altLang="en-US" sz="1800">
                <a:solidFill>
                  <a:srgbClr val="000000"/>
                </a:solidFill>
                <a:latin typeface="Times New Roman" panose="02020603050405020304" pitchFamily="18" charset="0"/>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some</a:t>
              </a:r>
              <a:endParaRPr lang="en-US" altLang="en-US" sz="1350">
                <a:solidFill>
                  <a:srgbClr val="000000"/>
                </a:solidFill>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 </a:t>
              </a:r>
              <a:r>
                <a:rPr lang="en-US" altLang="en-US" sz="1350" b="1">
                  <a:solidFill>
                    <a:srgbClr val="000000"/>
                  </a:solidFill>
                </a:rPr>
                <a:t>some</a:t>
              </a:r>
              <a:endParaRPr lang="en-US" altLang="en-US" sz="1350">
                <a:solidFill>
                  <a:srgbClr val="000000"/>
                </a:solidFill>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350">
                  <a:solidFill>
                    <a:srgbClr val="000000"/>
                  </a:solidFill>
                  <a:latin typeface="Arial" panose="020B0604020202020204" pitchFamily="34" charset="0"/>
                </a:rPr>
                <a:t>(= </a:t>
              </a:r>
              <a:r>
                <a:rPr lang="en-US" altLang="en-US" sz="1350" b="1">
                  <a:solidFill>
                    <a:srgbClr val="000000"/>
                  </a:solidFill>
                  <a:latin typeface="Arial" panose="020B0604020202020204" pitchFamily="34" charset="0"/>
                </a:rPr>
                <a:t>some</a:t>
              </a:r>
              <a:r>
                <a:rPr lang="en-US" altLang="en-US" sz="1350">
                  <a:solidFill>
                    <a:srgbClr val="000000"/>
                  </a:solidFill>
                  <a:latin typeface="Arial" panose="020B0604020202020204" pitchFamily="34" charset="0"/>
                </a:rPr>
                <a:t>) </a:t>
              </a:r>
              <a:r>
                <a:rPr lang="en-US" altLang="en-US" sz="1350">
                  <a:solidFill>
                    <a:srgbClr val="000000"/>
                  </a:solidFill>
                  <a:latin typeface="Arial" panose="020B0604020202020204" pitchFamily="34" charset="0"/>
                  <a:sym typeface="Symbol" panose="05050102010706020507" pitchFamily="18" charset="2"/>
                </a:rPr>
                <a:t> </a:t>
              </a:r>
              <a:r>
                <a:rPr lang="en-US" altLang="en-US" sz="1350" b="1">
                  <a:solidFill>
                    <a:srgbClr val="000000"/>
                  </a:solidFill>
                  <a:latin typeface="Arial" panose="020B0604020202020204" pitchFamily="34" charset="0"/>
                  <a:sym typeface="Symbol" panose="05050102010706020507" pitchFamily="18" charset="2"/>
                </a:rPr>
                <a:t>in</a:t>
              </a:r>
            </a:p>
            <a:p>
              <a:pPr defTabSz="685800"/>
              <a:r>
                <a:rPr lang="en-US" altLang="en-US" sz="1350">
                  <a:solidFill>
                    <a:srgbClr val="000000"/>
                  </a:solidFill>
                  <a:latin typeface="Arial" panose="020B0604020202020204" pitchFamily="34" charset="0"/>
                  <a:sym typeface="Symbol" panose="05050102010706020507" pitchFamily="18" charset="2"/>
                </a:rPr>
                <a:t>However, ( </a:t>
              </a:r>
              <a:r>
                <a:rPr lang="en-US" altLang="en-US" sz="1350" b="1">
                  <a:solidFill>
                    <a:srgbClr val="000000"/>
                  </a:solidFill>
                  <a:latin typeface="Arial" panose="020B0604020202020204" pitchFamily="34" charset="0"/>
                  <a:sym typeface="Symbol" panose="05050102010706020507" pitchFamily="18" charset="2"/>
                </a:rPr>
                <a:t>some</a:t>
              </a:r>
              <a:r>
                <a:rPr lang="en-US" altLang="en-US" sz="1350">
                  <a:solidFill>
                    <a:srgbClr val="000000"/>
                  </a:solidFill>
                  <a:latin typeface="Arial" panose="020B0604020202020204" pitchFamily="34" charset="0"/>
                  <a:sym typeface="Symbol" panose="05050102010706020507" pitchFamily="18" charset="2"/>
                </a:rPr>
                <a:t>)  </a:t>
              </a:r>
              <a:r>
                <a:rPr lang="en-US" altLang="en-US" sz="1350" b="1">
                  <a:solidFill>
                    <a:srgbClr val="000000"/>
                  </a:solidFill>
                  <a:latin typeface="Arial" panose="020B0604020202020204" pitchFamily="34" charset="0"/>
                  <a:sym typeface="Symbol" panose="05050102010706020507" pitchFamily="18" charset="2"/>
                </a:rPr>
                <a:t>not in</a:t>
              </a:r>
              <a:endParaRPr lang="en-US" altLang="en-US" sz="1350">
                <a:solidFill>
                  <a:srgbClr val="000000"/>
                </a:solidFill>
                <a:latin typeface="Arial" panose="020B0604020202020204" pitchFamily="34" charset="0"/>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grpSp>
    </p:spTree>
    <p:extLst>
      <p:ext uri="{BB962C8B-B14F-4D97-AF65-F5344CB8AC3E}">
        <p14:creationId xmlns:p14="http://schemas.microsoft.com/office/powerpoint/2010/main" val="2526549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75" b="1" dirty="0">
                <a:solidFill>
                  <a:srgbClr val="000000"/>
                </a:solidFill>
              </a:rPr>
              <a:t>select </a:t>
            </a:r>
            <a:r>
              <a:rPr lang="en-US" altLang="en-US" sz="1275" i="1" dirty="0">
                <a:solidFill>
                  <a:srgbClr val="000000"/>
                </a:solidFill>
              </a:rPr>
              <a:t>name</a:t>
            </a:r>
          </a:p>
          <a:p>
            <a:pPr defTabSz="685800"/>
            <a:r>
              <a:rPr lang="en-US" altLang="en-US" sz="1275" b="1" dirty="0">
                <a:solidFill>
                  <a:srgbClr val="000000"/>
                </a:solidFill>
              </a:rPr>
              <a:t>from </a:t>
            </a:r>
            <a:r>
              <a:rPr lang="en-US" altLang="en-US" sz="1275" i="1" dirty="0">
                <a:solidFill>
                  <a:srgbClr val="000000"/>
                </a:solidFill>
              </a:rPr>
              <a:t>instructor</a:t>
            </a:r>
          </a:p>
          <a:p>
            <a:pPr defTabSz="685800"/>
            <a:r>
              <a:rPr lang="en-US" altLang="en-US" sz="1275" b="1" dirty="0">
                <a:solidFill>
                  <a:srgbClr val="000000"/>
                </a:solidFill>
              </a:rPr>
              <a:t>where </a:t>
            </a:r>
            <a:r>
              <a:rPr lang="en-US" altLang="en-US" sz="1275" i="1" dirty="0">
                <a:solidFill>
                  <a:srgbClr val="000000"/>
                </a:solidFill>
              </a:rPr>
              <a:t>salary </a:t>
            </a:r>
            <a:r>
              <a:rPr lang="en-US" altLang="en-US" sz="1275" dirty="0">
                <a:solidFill>
                  <a:srgbClr val="000000"/>
                </a:solidFill>
              </a:rPr>
              <a:t>&gt; </a:t>
            </a:r>
            <a:r>
              <a:rPr lang="en-US" altLang="en-US" sz="1275" b="1" dirty="0">
                <a:solidFill>
                  <a:srgbClr val="000000"/>
                </a:solidFill>
              </a:rPr>
              <a:t>all </a:t>
            </a:r>
            <a:r>
              <a:rPr lang="en-US" altLang="en-US" sz="1275" dirty="0">
                <a:solidFill>
                  <a:srgbClr val="000000"/>
                </a:solidFill>
              </a:rPr>
              <a:t>(</a:t>
            </a:r>
            <a:r>
              <a:rPr lang="en-US" altLang="en-US" sz="1275" b="1" dirty="0">
                <a:solidFill>
                  <a:srgbClr val="000000"/>
                </a:solidFill>
              </a:rPr>
              <a:t>select </a:t>
            </a:r>
            <a:r>
              <a:rPr lang="en-US" altLang="en-US" sz="1275" i="1" dirty="0">
                <a:solidFill>
                  <a:srgbClr val="000000"/>
                </a:solidFill>
              </a:rPr>
              <a:t>salary</a:t>
            </a:r>
          </a:p>
          <a:p>
            <a:pPr defTabSz="685800"/>
            <a:r>
              <a:rPr lang="en-US" altLang="en-US" sz="1275" b="1" dirty="0">
                <a:solidFill>
                  <a:srgbClr val="000000"/>
                </a:solidFill>
              </a:rPr>
              <a:t>                                from </a:t>
            </a:r>
            <a:r>
              <a:rPr lang="en-US" altLang="en-US" sz="1275" i="1" dirty="0">
                <a:solidFill>
                  <a:srgbClr val="000000"/>
                </a:solidFill>
              </a:rPr>
              <a:t>instructor</a:t>
            </a:r>
          </a:p>
          <a:p>
            <a:pPr defTabSz="685800"/>
            <a:r>
              <a:rPr lang="en-US" altLang="en-US" sz="1275" b="1" dirty="0">
                <a:solidFill>
                  <a:srgbClr val="000000"/>
                </a:solidFill>
              </a:rPr>
              <a:t>                                where </a:t>
            </a:r>
            <a:r>
              <a:rPr lang="en-US" altLang="en-US" sz="1275" i="1" dirty="0">
                <a:solidFill>
                  <a:srgbClr val="000000"/>
                </a:solidFill>
              </a:rPr>
              <a:t>dept name </a:t>
            </a:r>
            <a:r>
              <a:rPr lang="en-US" altLang="en-US" sz="1275" dirty="0">
                <a:solidFill>
                  <a:srgbClr val="000000"/>
                </a:solidFill>
              </a:rPr>
              <a:t>= 'Biology');</a:t>
            </a:r>
          </a:p>
        </p:txBody>
      </p:sp>
    </p:spTree>
    <p:extLst>
      <p:ext uri="{BB962C8B-B14F-4D97-AF65-F5344CB8AC3E}">
        <p14:creationId xmlns:p14="http://schemas.microsoft.com/office/powerpoint/2010/main" val="148339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all</a:t>
              </a:r>
              <a:endParaRPr lang="en-US" altLang="en-US" sz="1350">
                <a:solidFill>
                  <a:srgbClr val="000000"/>
                </a:solidFill>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a:t>
              </a:r>
              <a:r>
                <a:rPr lang="en-US" altLang="en-US" sz="1800">
                  <a:solidFill>
                    <a:srgbClr val="000000"/>
                  </a:solidFill>
                  <a:latin typeface="Times New Roman" panose="02020603050405020304" pitchFamily="18" charset="0"/>
                  <a:sym typeface="Symbol" panose="05050102010706020507" pitchFamily="18" charset="2"/>
                </a:rPr>
                <a:t></a:t>
              </a:r>
              <a:r>
                <a:rPr lang="en-US" altLang="en-US" sz="1350">
                  <a:solidFill>
                    <a:srgbClr val="000000"/>
                  </a:solidFill>
                </a:rPr>
                <a:t> </a:t>
              </a:r>
              <a:r>
                <a:rPr lang="en-US" altLang="en-US" sz="1350" b="1">
                  <a:solidFill>
                    <a:srgbClr val="000000"/>
                  </a:solidFill>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 (since 5 </a:t>
              </a:r>
              <a:r>
                <a:rPr lang="en-US" altLang="en-US" sz="1800">
                  <a:solidFill>
                    <a:srgbClr val="000000"/>
                  </a:solidFill>
                  <a:latin typeface="Times New Roman" panose="02020603050405020304" pitchFamily="18" charset="0"/>
                  <a:sym typeface="Symbol" panose="05050102010706020507" pitchFamily="18" charset="2"/>
                </a:rPr>
                <a:t> </a:t>
              </a:r>
              <a:r>
                <a:rPr lang="en-US" altLang="en-US" sz="1350">
                  <a:solidFill>
                    <a:srgbClr val="000000"/>
                  </a:solidFill>
                  <a:sym typeface="Symbol" panose="05050102010706020507" pitchFamily="18" charset="2"/>
                </a:rPr>
                <a:t>4 and 5 </a:t>
              </a:r>
              <a:r>
                <a:rPr lang="en-US" altLang="en-US" sz="1800">
                  <a:solidFill>
                    <a:srgbClr val="000000"/>
                  </a:solidFill>
                  <a:latin typeface="Times New Roman" panose="02020603050405020304" pitchFamily="18" charset="0"/>
                  <a:sym typeface="Symbol" panose="05050102010706020507" pitchFamily="18" charset="2"/>
                </a:rPr>
                <a:t></a:t>
              </a:r>
              <a:r>
                <a:rPr lang="en-US" altLang="en-US" sz="1350">
                  <a:solidFill>
                    <a:srgbClr val="000000"/>
                  </a:solidFill>
                  <a:sym typeface="Symbol" panose="05050102010706020507" pitchFamily="18" charset="2"/>
                </a:rPr>
                <a:t> 6)</a:t>
              </a:r>
              <a:endParaRPr lang="en-US" altLang="en-US" sz="1800">
                <a:solidFill>
                  <a:srgbClr val="000000"/>
                </a:solidFill>
                <a:latin typeface="Times New Roman" panose="02020603050405020304" pitchFamily="18" charset="0"/>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all</a:t>
              </a:r>
              <a:endParaRPr lang="en-US" altLang="en-US" sz="1350">
                <a:solidFill>
                  <a:srgbClr val="000000"/>
                </a:solidFill>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 </a:t>
              </a:r>
              <a:r>
                <a:rPr lang="en-US" altLang="en-US" sz="1350" b="1">
                  <a:solidFill>
                    <a:srgbClr val="000000"/>
                  </a:solidFill>
                </a:rPr>
                <a:t>all</a:t>
              </a:r>
              <a:endParaRPr lang="en-US" altLang="en-US" sz="1350">
                <a:solidFill>
                  <a:srgbClr val="000000"/>
                </a:solidFill>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350">
                  <a:solidFill>
                    <a:srgbClr val="000000"/>
                  </a:solidFill>
                  <a:latin typeface="Arial" panose="020B0604020202020204" pitchFamily="34" charset="0"/>
                </a:rPr>
                <a:t>(</a:t>
              </a:r>
              <a:r>
                <a:rPr lang="en-US" altLang="en-US" sz="1350">
                  <a:solidFill>
                    <a:srgbClr val="000000"/>
                  </a:solidFill>
                  <a:latin typeface="Arial" panose="020B0604020202020204" pitchFamily="34" charset="0"/>
                  <a:sym typeface="Symbol" panose="05050102010706020507" pitchFamily="18" charset="2"/>
                </a:rPr>
                <a:t></a:t>
              </a:r>
              <a:r>
                <a:rPr lang="en-US" altLang="en-US" sz="1350">
                  <a:solidFill>
                    <a:srgbClr val="000000"/>
                  </a:solidFill>
                  <a:latin typeface="Arial" panose="020B0604020202020204" pitchFamily="34" charset="0"/>
                </a:rPr>
                <a:t> </a:t>
              </a:r>
              <a:r>
                <a:rPr lang="en-US" altLang="en-US" sz="1350" b="1">
                  <a:solidFill>
                    <a:srgbClr val="000000"/>
                  </a:solidFill>
                  <a:latin typeface="Arial" panose="020B0604020202020204" pitchFamily="34" charset="0"/>
                </a:rPr>
                <a:t>all</a:t>
              </a:r>
              <a:r>
                <a:rPr lang="en-US" altLang="en-US" sz="1350">
                  <a:solidFill>
                    <a:srgbClr val="000000"/>
                  </a:solidFill>
                  <a:latin typeface="Arial" panose="020B0604020202020204" pitchFamily="34" charset="0"/>
                </a:rPr>
                <a:t>) </a:t>
              </a:r>
              <a:r>
                <a:rPr lang="en-US" altLang="en-US" sz="1350">
                  <a:solidFill>
                    <a:srgbClr val="000000"/>
                  </a:solidFill>
                  <a:latin typeface="Arial" panose="020B0604020202020204" pitchFamily="34" charset="0"/>
                  <a:sym typeface="Symbol" panose="05050102010706020507" pitchFamily="18" charset="2"/>
                </a:rPr>
                <a:t> </a:t>
              </a:r>
              <a:r>
                <a:rPr lang="en-US" altLang="en-US" sz="1350" b="1">
                  <a:solidFill>
                    <a:srgbClr val="000000"/>
                  </a:solidFill>
                  <a:latin typeface="Arial" panose="020B0604020202020204" pitchFamily="34" charset="0"/>
                  <a:sym typeface="Symbol" panose="05050102010706020507" pitchFamily="18" charset="2"/>
                </a:rPr>
                <a:t>not in</a:t>
              </a:r>
            </a:p>
            <a:p>
              <a:pPr defTabSz="685800"/>
              <a:r>
                <a:rPr lang="en-US" altLang="en-US" sz="1350">
                  <a:solidFill>
                    <a:srgbClr val="000000"/>
                  </a:solidFill>
                  <a:latin typeface="Arial" panose="020B0604020202020204" pitchFamily="34" charset="0"/>
                  <a:sym typeface="Symbol" panose="05050102010706020507" pitchFamily="18" charset="2"/>
                </a:rPr>
                <a:t>However, (= </a:t>
              </a:r>
              <a:r>
                <a:rPr lang="en-US" altLang="en-US" sz="1350" b="1">
                  <a:solidFill>
                    <a:srgbClr val="000000"/>
                  </a:solidFill>
                  <a:latin typeface="Arial" panose="020B0604020202020204" pitchFamily="34" charset="0"/>
                  <a:sym typeface="Symbol" panose="05050102010706020507" pitchFamily="18" charset="2"/>
                </a:rPr>
                <a:t>all</a:t>
              </a:r>
              <a:r>
                <a:rPr lang="en-US" altLang="en-US" sz="1350">
                  <a:solidFill>
                    <a:srgbClr val="000000"/>
                  </a:solidFill>
                  <a:latin typeface="Arial" panose="020B0604020202020204" pitchFamily="34" charset="0"/>
                  <a:sym typeface="Symbol" panose="05050102010706020507" pitchFamily="18" charset="2"/>
                </a:rPr>
                <a:t>)  </a:t>
              </a:r>
              <a:r>
                <a:rPr lang="en-US" altLang="en-US" sz="1350" b="1">
                  <a:solidFill>
                    <a:srgbClr val="000000"/>
                  </a:solidFill>
                  <a:latin typeface="Arial" panose="020B0604020202020204" pitchFamily="34" charset="0"/>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grpSp>
    </p:spTree>
    <p:extLst>
      <p:ext uri="{BB962C8B-B14F-4D97-AF65-F5344CB8AC3E}">
        <p14:creationId xmlns:p14="http://schemas.microsoft.com/office/powerpoint/2010/main" val="3567001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322601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15307845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kumimoji="1" lang="en-US" altLang="en-US" sz="1200" b="1" dirty="0">
                <a:solidFill>
                  <a:srgbClr val="000000"/>
                </a:solidFill>
              </a:rPr>
              <a:t>select distinct </a:t>
            </a:r>
            <a:r>
              <a:rPr kumimoji="1" lang="en-US" altLang="en-US" sz="1200" i="1" dirty="0">
                <a:solidFill>
                  <a:srgbClr val="000000"/>
                </a:solidFill>
              </a:rPr>
              <a:t>S</a:t>
            </a:r>
            <a:r>
              <a:rPr kumimoji="1" lang="en-US" altLang="en-US" sz="1200" dirty="0">
                <a:solidFill>
                  <a:srgbClr val="000000"/>
                </a:solidFill>
              </a:rPr>
              <a:t>.</a:t>
            </a:r>
            <a:r>
              <a:rPr kumimoji="1" lang="en-US" altLang="en-US" sz="1200" i="1" dirty="0">
                <a:solidFill>
                  <a:srgbClr val="000000"/>
                </a:solidFill>
              </a:rPr>
              <a:t>ID</a:t>
            </a:r>
            <a:r>
              <a:rPr kumimoji="1" lang="en-US" altLang="en-US" sz="1200" dirty="0">
                <a:solidFill>
                  <a:srgbClr val="000000"/>
                </a:solidFill>
              </a:rPr>
              <a:t>, </a:t>
            </a:r>
            <a:r>
              <a:rPr kumimoji="1" lang="en-US" altLang="en-US" sz="1200" i="1" dirty="0">
                <a:solidFill>
                  <a:srgbClr val="000000"/>
                </a:solidFill>
              </a:rPr>
              <a:t>S</a:t>
            </a:r>
            <a:r>
              <a:rPr kumimoji="1" lang="en-US" altLang="en-US" sz="1200" dirty="0">
                <a:solidFill>
                  <a:srgbClr val="000000"/>
                </a:solidFill>
              </a:rPr>
              <a:t>.</a:t>
            </a:r>
            <a:r>
              <a:rPr kumimoji="1" lang="en-US" altLang="en-US" sz="1200" i="1" dirty="0">
                <a:solidFill>
                  <a:srgbClr val="000000"/>
                </a:solidFill>
              </a:rPr>
              <a:t>name</a:t>
            </a:r>
          </a:p>
          <a:p>
            <a:pPr defTabSz="685800"/>
            <a:r>
              <a:rPr kumimoji="1" lang="en-US" altLang="en-US" sz="1200" b="1" dirty="0">
                <a:solidFill>
                  <a:srgbClr val="000000"/>
                </a:solidFill>
              </a:rPr>
              <a:t>from </a:t>
            </a:r>
            <a:r>
              <a:rPr kumimoji="1" lang="en-US" altLang="en-US" sz="1200" i="1" dirty="0">
                <a:solidFill>
                  <a:srgbClr val="000000"/>
                </a:solidFill>
              </a:rPr>
              <a:t>student </a:t>
            </a:r>
            <a:r>
              <a:rPr kumimoji="1" lang="en-US" altLang="en-US" sz="1200" b="1" dirty="0">
                <a:solidFill>
                  <a:srgbClr val="000000"/>
                </a:solidFill>
              </a:rPr>
              <a:t>as </a:t>
            </a:r>
            <a:r>
              <a:rPr kumimoji="1" lang="en-US" altLang="en-US" sz="1200" i="1" dirty="0">
                <a:solidFill>
                  <a:srgbClr val="000000"/>
                </a:solidFill>
              </a:rPr>
              <a:t>S</a:t>
            </a:r>
          </a:p>
          <a:p>
            <a:pPr defTabSz="685800"/>
            <a:r>
              <a:rPr kumimoji="1" lang="en-US" altLang="en-US" sz="1200" b="1" dirty="0">
                <a:solidFill>
                  <a:srgbClr val="000000"/>
                </a:solidFill>
              </a:rPr>
              <a:t>where not exists </a:t>
            </a:r>
            <a:r>
              <a:rPr kumimoji="1" lang="en-US" altLang="en-US" sz="1200" dirty="0">
                <a:solidFill>
                  <a:srgbClr val="000000"/>
                </a:solidFill>
              </a:rPr>
              <a:t>( (</a:t>
            </a:r>
            <a:r>
              <a:rPr kumimoji="1" lang="en-US" altLang="en-US" sz="1200" b="1" dirty="0">
                <a:solidFill>
                  <a:srgbClr val="000000"/>
                </a:solidFill>
              </a:rPr>
              <a:t>select </a:t>
            </a:r>
            <a:r>
              <a:rPr kumimoji="1" lang="en-US" altLang="en-US" sz="1200" i="1" dirty="0" err="1">
                <a:solidFill>
                  <a:srgbClr val="000000"/>
                </a:solidFill>
              </a:rPr>
              <a:t>course_id</a:t>
            </a:r>
            <a:endParaRPr kumimoji="1" lang="en-US" altLang="en-US" sz="1200" i="1" dirty="0">
              <a:solidFill>
                <a:srgbClr val="000000"/>
              </a:solidFill>
            </a:endParaRPr>
          </a:p>
          <a:p>
            <a:pPr defTabSz="685800"/>
            <a:r>
              <a:rPr kumimoji="1" lang="en-US" altLang="en-US" sz="1200" b="1" dirty="0">
                <a:solidFill>
                  <a:srgbClr val="000000"/>
                </a:solidFill>
              </a:rPr>
              <a:t>                                 from </a:t>
            </a:r>
            <a:r>
              <a:rPr kumimoji="1" lang="en-US" altLang="en-US" sz="1200" i="1" dirty="0">
                <a:solidFill>
                  <a:srgbClr val="000000"/>
                </a:solidFill>
              </a:rPr>
              <a:t>course</a:t>
            </a:r>
          </a:p>
          <a:p>
            <a:pPr defTabSz="685800"/>
            <a:r>
              <a:rPr kumimoji="1" lang="en-US" altLang="en-US" sz="1200" b="1" dirty="0">
                <a:solidFill>
                  <a:srgbClr val="000000"/>
                </a:solidFill>
              </a:rPr>
              <a:t>                                 where </a:t>
            </a:r>
            <a:r>
              <a:rPr kumimoji="1" lang="en-US" altLang="en-US" sz="1200" i="1" dirty="0" err="1">
                <a:solidFill>
                  <a:srgbClr val="000000"/>
                </a:solidFill>
              </a:rPr>
              <a:t>dept_name</a:t>
            </a:r>
            <a:r>
              <a:rPr kumimoji="1" lang="en-US" altLang="en-US" sz="1200" i="1" dirty="0">
                <a:solidFill>
                  <a:srgbClr val="000000"/>
                </a:solidFill>
              </a:rPr>
              <a:t> </a:t>
            </a:r>
            <a:r>
              <a:rPr kumimoji="1" lang="en-US" altLang="en-US" sz="1200" dirty="0">
                <a:solidFill>
                  <a:srgbClr val="000000"/>
                </a:solidFill>
              </a:rPr>
              <a:t>= 'Biology')</a:t>
            </a:r>
          </a:p>
          <a:p>
            <a:pPr defTabSz="685800"/>
            <a:r>
              <a:rPr kumimoji="1" lang="en-US" altLang="en-US" sz="1200" b="1" dirty="0">
                <a:solidFill>
                  <a:srgbClr val="000000"/>
                </a:solidFill>
              </a:rPr>
              <a:t>                               except</a:t>
            </a:r>
          </a:p>
          <a:p>
            <a:pPr defTabSz="685800"/>
            <a:r>
              <a:rPr kumimoji="1" lang="en-US" altLang="en-US" sz="1200" dirty="0">
                <a:solidFill>
                  <a:srgbClr val="000000"/>
                </a:solidFill>
              </a:rPr>
              <a:t>                                 (</a:t>
            </a:r>
            <a:r>
              <a:rPr kumimoji="1" lang="en-US" altLang="en-US" sz="1200" b="1" dirty="0">
                <a:solidFill>
                  <a:srgbClr val="000000"/>
                </a:solidFill>
              </a:rPr>
              <a:t>select </a:t>
            </a:r>
            <a:r>
              <a:rPr kumimoji="1" lang="en-US" altLang="en-US" sz="1200" i="1" dirty="0" err="1">
                <a:solidFill>
                  <a:srgbClr val="000000"/>
                </a:solidFill>
              </a:rPr>
              <a:t>T</a:t>
            </a:r>
            <a:r>
              <a:rPr kumimoji="1" lang="en-US" altLang="en-US" sz="1200" dirty="0" err="1">
                <a:solidFill>
                  <a:srgbClr val="000000"/>
                </a:solidFill>
              </a:rPr>
              <a:t>.</a:t>
            </a:r>
            <a:r>
              <a:rPr kumimoji="1" lang="en-US" altLang="en-US" sz="1200" i="1" dirty="0" err="1">
                <a:solidFill>
                  <a:srgbClr val="000000"/>
                </a:solidFill>
              </a:rPr>
              <a:t>course_id</a:t>
            </a:r>
            <a:endParaRPr kumimoji="1" lang="en-US" altLang="en-US" sz="1200" i="1" dirty="0">
              <a:solidFill>
                <a:srgbClr val="000000"/>
              </a:solidFill>
            </a:endParaRPr>
          </a:p>
          <a:p>
            <a:pPr defTabSz="685800"/>
            <a:r>
              <a:rPr kumimoji="1" lang="en-US" altLang="en-US" sz="1200" b="1" dirty="0">
                <a:solidFill>
                  <a:srgbClr val="000000"/>
                </a:solidFill>
              </a:rPr>
              <a:t>                                   from </a:t>
            </a:r>
            <a:r>
              <a:rPr kumimoji="1" lang="en-US" altLang="en-US" sz="1200" i="1" dirty="0">
                <a:solidFill>
                  <a:srgbClr val="000000"/>
                </a:solidFill>
              </a:rPr>
              <a:t>takes </a:t>
            </a:r>
            <a:r>
              <a:rPr kumimoji="1" lang="en-US" altLang="en-US" sz="1200" b="1" dirty="0">
                <a:solidFill>
                  <a:srgbClr val="000000"/>
                </a:solidFill>
              </a:rPr>
              <a:t>as </a:t>
            </a:r>
            <a:r>
              <a:rPr kumimoji="1" lang="en-US" altLang="en-US" sz="1200" i="1" dirty="0">
                <a:solidFill>
                  <a:srgbClr val="000000"/>
                </a:solidFill>
              </a:rPr>
              <a:t>T</a:t>
            </a:r>
          </a:p>
          <a:p>
            <a:pPr defTabSz="685800"/>
            <a:r>
              <a:rPr kumimoji="1" lang="en-US" altLang="en-US" sz="1200" b="1" dirty="0">
                <a:solidFill>
                  <a:srgbClr val="000000"/>
                </a:solidFill>
              </a:rPr>
              <a:t>                                   where </a:t>
            </a:r>
            <a:r>
              <a:rPr kumimoji="1" lang="en-US" altLang="en-US" sz="1200" i="1" dirty="0">
                <a:solidFill>
                  <a:srgbClr val="000000"/>
                </a:solidFill>
              </a:rPr>
              <a:t>S</a:t>
            </a:r>
            <a:r>
              <a:rPr kumimoji="1" lang="en-US" altLang="en-US" sz="1200" dirty="0">
                <a:solidFill>
                  <a:srgbClr val="000000"/>
                </a:solidFill>
              </a:rPr>
              <a:t>.</a:t>
            </a:r>
            <a:r>
              <a:rPr kumimoji="1" lang="en-US" altLang="en-US" sz="1200" i="1" dirty="0">
                <a:solidFill>
                  <a:srgbClr val="000000"/>
                </a:solidFill>
              </a:rPr>
              <a:t>ID </a:t>
            </a:r>
            <a:r>
              <a:rPr kumimoji="1" lang="en-US" altLang="en-US" sz="1200" dirty="0">
                <a:solidFill>
                  <a:srgbClr val="000000"/>
                </a:solidFill>
              </a:rPr>
              <a:t>= </a:t>
            </a:r>
            <a:r>
              <a:rPr kumimoji="1" lang="en-US" altLang="en-US" sz="1200" i="1" dirty="0">
                <a:solidFill>
                  <a:srgbClr val="000000"/>
                </a:solidFill>
              </a:rPr>
              <a:t>T</a:t>
            </a:r>
            <a:r>
              <a:rPr kumimoji="1" lang="en-US" altLang="en-US" sz="1200" dirty="0">
                <a:solidFill>
                  <a:srgbClr val="000000"/>
                </a:solidFill>
              </a:rPr>
              <a:t>.</a:t>
            </a:r>
            <a:r>
              <a:rPr kumimoji="1" lang="en-US" altLang="en-US" sz="1200" i="1" dirty="0">
                <a:solidFill>
                  <a:srgbClr val="000000"/>
                </a:solidFill>
              </a:rPr>
              <a:t>ID</a:t>
            </a:r>
            <a:r>
              <a:rPr kumimoji="1" lang="en-US" altLang="en-US" sz="1200" dirty="0">
                <a:solidFill>
                  <a:srgbClr val="000000"/>
                </a:solidFill>
              </a:rPr>
              <a:t>));</a:t>
            </a:r>
          </a:p>
          <a:p>
            <a:pPr marL="214313" defTabSz="685800">
              <a:buClr>
                <a:srgbClr val="FF9933"/>
              </a:buClr>
              <a:buSzPct val="110000"/>
            </a:pPr>
            <a:endParaRPr kumimoji="1" lang="en-US" altLang="en-US" sz="1200" dirty="0">
              <a:solidFill>
                <a:srgbClr val="000000"/>
              </a:solidFill>
            </a:endParaRPr>
          </a:p>
          <a:p>
            <a:pPr marL="428625" indent="-214313" defTabSz="685800">
              <a:buClr>
                <a:srgbClr val="FF9933"/>
              </a:buClr>
              <a:buSzPct val="110000"/>
              <a:buFont typeface="Arial" panose="020B0604020202020204" pitchFamily="34" charset="0"/>
              <a:buChar char="•"/>
            </a:pPr>
            <a:r>
              <a:rPr kumimoji="1" lang="en-US" altLang="en-US" sz="1275" dirty="0">
                <a:solidFill>
                  <a:srgbClr val="000000"/>
                </a:solidFill>
              </a:rPr>
              <a:t>First nested query lists all courses offered in Biology</a:t>
            </a:r>
          </a:p>
          <a:p>
            <a:pPr marL="428625" indent="-214313" defTabSz="685800">
              <a:buClr>
                <a:srgbClr val="FF9933"/>
              </a:buClr>
              <a:buSzPct val="110000"/>
              <a:buFont typeface="Arial" panose="020B0604020202020204" pitchFamily="34" charset="0"/>
              <a:buChar char="•"/>
            </a:pPr>
            <a:r>
              <a:rPr kumimoji="1" lang="en-US" altLang="en-US" sz="1275" dirty="0">
                <a:solidFill>
                  <a:srgbClr val="000000"/>
                </a:solidFill>
              </a:rPr>
              <a:t>Second nested query lists all courses a particular student took</a:t>
            </a:r>
          </a:p>
          <a:p>
            <a:pPr marL="214313" defTabSz="685800">
              <a:buClr>
                <a:srgbClr val="FF9933"/>
              </a:buClr>
              <a:buSzPct val="90000"/>
            </a:pPr>
            <a:endParaRPr kumimoji="1" lang="en-US" altLang="en-US" sz="1275" dirty="0">
              <a:solidFill>
                <a:srgbClr val="000000"/>
              </a:solidFill>
            </a:endParaRPr>
          </a:p>
          <a:p>
            <a:pPr defTabSz="685800"/>
            <a:endParaRPr kumimoji="1" lang="en-US" altLang="en-US" sz="1200" dirty="0">
              <a:solidFill>
                <a:srgbClr val="000000"/>
              </a:solidFill>
            </a:endParaRPr>
          </a:p>
        </p:txBody>
      </p:sp>
    </p:spTree>
    <p:extLst>
      <p:ext uri="{BB962C8B-B14F-4D97-AF65-F5344CB8AC3E}">
        <p14:creationId xmlns:p14="http://schemas.microsoft.com/office/powerpoint/2010/main" val="30760516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1002230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2" name="Picture 1">
            <a:extLst>
              <a:ext uri="{FF2B5EF4-FFF2-40B4-BE49-F238E27FC236}">
                <a16:creationId xmlns:a16="http://schemas.microsoft.com/office/drawing/2014/main" id="{EEFFE14A-401E-5240-A570-FB9ACB43CE66}"/>
              </a:ext>
            </a:extLst>
          </p:cNvPr>
          <p:cNvPicPr>
            <a:picLocks noChangeAspect="1"/>
          </p:cNvPicPr>
          <p:nvPr/>
        </p:nvPicPr>
        <p:blipFill>
          <a:blip r:embed="rId2"/>
          <a:stretch>
            <a:fillRect/>
          </a:stretch>
        </p:blipFill>
        <p:spPr>
          <a:xfrm>
            <a:off x="457200" y="468528"/>
            <a:ext cx="7451047" cy="4206444"/>
          </a:xfrm>
          <a:prstGeom prst="rect">
            <a:avLst/>
          </a:prstGeom>
        </p:spPr>
      </p:pic>
    </p:spTree>
    <p:extLst>
      <p:ext uri="{BB962C8B-B14F-4D97-AF65-F5344CB8AC3E}">
        <p14:creationId xmlns:p14="http://schemas.microsoft.com/office/powerpoint/2010/main" val="23164161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76200" y="514350"/>
            <a:ext cx="9144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Subqueries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altLang="en-US" sz="2800" i="1" dirty="0">
              <a:solidFill>
                <a:prstClr val="white"/>
              </a:solidFill>
            </a:endParaRP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A subquery is a query inside a query.</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Logically, the engine calls the subquery when evaluating</a:t>
            </a:r>
            <a:br>
              <a:rPr lang="en-US" altLang="en-US" sz="2000" dirty="0">
                <a:solidFill>
                  <a:prstClr val="white"/>
                </a:solidFill>
              </a:rPr>
            </a:br>
            <a:r>
              <a:rPr lang="en-US" altLang="en-US" sz="2000" dirty="0">
                <a:solidFill>
                  <a:prstClr val="white"/>
                </a:solidFill>
              </a:rPr>
              <a:t>every row in processing.</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Correlation means properties from the outer row being evaluated are inputs to the inner query.</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Subqueries:</a:t>
            </a:r>
          </a:p>
          <a:p>
            <a:pPr marL="1028700" lvl="1">
              <a:buFont typeface="Arial" panose="020B0604020202020204" pitchFamily="34" charset="0"/>
              <a:buChar char="•"/>
            </a:pPr>
            <a:r>
              <a:rPr lang="en-US" altLang="en-US" sz="2000" dirty="0">
                <a:solidFill>
                  <a:prstClr val="white"/>
                </a:solidFill>
              </a:rPr>
              <a:t> Return tables if in the FROM clause.</a:t>
            </a:r>
          </a:p>
          <a:p>
            <a:pPr marL="1028700" lvl="1">
              <a:buFont typeface="Arial" panose="020B0604020202020204" pitchFamily="34" charset="0"/>
              <a:buChar char="•"/>
            </a:pPr>
            <a:r>
              <a:rPr lang="en-US" altLang="en-US" sz="2000" dirty="0">
                <a:solidFill>
                  <a:prstClr val="white"/>
                </a:solidFill>
              </a:rPr>
              <a:t>Scalars in the SELECT clause.</a:t>
            </a:r>
          </a:p>
          <a:p>
            <a:pPr marL="1028700" lvl="1">
              <a:buFont typeface="Arial" panose="020B0604020202020204" pitchFamily="34" charset="0"/>
              <a:buChar char="•"/>
            </a:pPr>
            <a:r>
              <a:rPr lang="en-US" altLang="en-US" sz="2000" dirty="0">
                <a:solidFill>
                  <a:prstClr val="white"/>
                </a:solidFill>
              </a:rPr>
              <a:t>Tables or scalars depending on the comparison operator in WHERE.</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600" b="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31A7024F-4698-5D4E-B5B9-C7CD5D67181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3554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From Clause</a:t>
            </a:r>
          </a:p>
        </p:txBody>
      </p:sp>
      <p:sp>
        <p:nvSpPr>
          <p:cNvPr id="44034" name="Rectangle 3"/>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9793329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1482125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(Required for HW 2)</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697061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The programming language, runtime and tools for functions, procedures</a:t>
            </a:r>
            <a:br>
              <a:rPr lang="en-US" dirty="0">
                <a:solidFill>
                  <a:srgbClr val="FF0000"/>
                </a:solidFill>
              </a:rPr>
            </a:br>
            <a:r>
              <a:rPr lang="en-US" dirty="0">
                <a:solidFill>
                  <a:srgbClr val="FF0000"/>
                </a:solidFill>
              </a:rPr>
              <a:t>and triggers are not easy to use.</a:t>
            </a:r>
          </a:p>
          <a:p>
            <a:pPr marL="285750" indent="-285750">
              <a:buFont typeface="Arial" panose="020B0604020202020204" pitchFamily="34" charset="0"/>
              <a:buChar char="•"/>
            </a:pPr>
            <a:r>
              <a:rPr lang="en-US" dirty="0">
                <a:solidFill>
                  <a:srgbClr val="FF0000"/>
                </a:solidFill>
              </a:rPr>
              <a:t>My view is that calling external functions is an anti-pattern (bad idea).</a:t>
            </a:r>
          </a:p>
          <a:p>
            <a:pPr marL="742950" lvl="1" indent="-285750">
              <a:buFont typeface="Arial" panose="020B0604020202020204" pitchFamily="34" charset="0"/>
              <a:buChar char="•"/>
            </a:pPr>
            <a:r>
              <a:rPr lang="en-US" dirty="0">
                <a:solidFill>
                  <a:srgbClr val="FF0000"/>
                </a:solidFill>
              </a:rPr>
              <a:t>External code degrades the reliability, security and performance of</a:t>
            </a:r>
            <a:br>
              <a:rPr lang="en-US" dirty="0">
                <a:solidFill>
                  <a:srgbClr val="FF0000"/>
                </a:solidFill>
              </a:rPr>
            </a:br>
            <a:r>
              <a:rPr lang="en-US" dirty="0">
                <a:solidFill>
                  <a:srgbClr val="FF0000"/>
                </a:solidFill>
              </a:rPr>
              <a:t>the database.</a:t>
            </a:r>
          </a:p>
          <a:p>
            <a:pPr marL="742950" lvl="1" indent="-285750">
              <a:buFont typeface="Arial" panose="020B0604020202020204" pitchFamily="34" charset="0"/>
              <a:buChar char="•"/>
            </a:pPr>
            <a:r>
              <a:rPr lang="en-US" dirty="0">
                <a:solidFill>
                  <a:srgbClr val="FF0000"/>
                </a:solidFill>
              </a:rPr>
              <a:t>Databases are often mission critical and the heart of environments.</a:t>
            </a:r>
          </a:p>
        </p:txBody>
      </p:sp>
    </p:spTree>
    <p:extLst>
      <p:ext uri="{BB962C8B-B14F-4D97-AF65-F5344CB8AC3E}">
        <p14:creationId xmlns:p14="http://schemas.microsoft.com/office/powerpoint/2010/main" val="17197606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755534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4352388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There are various other looping constructs.</a:t>
            </a:r>
          </a:p>
        </p:txBody>
      </p:sp>
    </p:spTree>
    <p:extLst>
      <p:ext uri="{BB962C8B-B14F-4D97-AF65-F5344CB8AC3E}">
        <p14:creationId xmlns:p14="http://schemas.microsoft.com/office/powerpoint/2010/main" val="2527590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Tree>
    <p:extLst>
      <p:ext uri="{BB962C8B-B14F-4D97-AF65-F5344CB8AC3E}">
        <p14:creationId xmlns:p14="http://schemas.microsoft.com/office/powerpoint/2010/main" val="446829049"/>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92313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4" name="Picture 3">
            <a:extLst>
              <a:ext uri="{FF2B5EF4-FFF2-40B4-BE49-F238E27FC236}">
                <a16:creationId xmlns:a16="http://schemas.microsoft.com/office/drawing/2014/main" id="{0984E430-7EFF-004F-B0A4-58D36D4C438D}"/>
              </a:ext>
            </a:extLst>
          </p:cNvPr>
          <p:cNvPicPr>
            <a:picLocks noChangeAspect="1"/>
          </p:cNvPicPr>
          <p:nvPr/>
        </p:nvPicPr>
        <p:blipFill>
          <a:blip r:embed="rId2"/>
          <a:stretch>
            <a:fillRect/>
          </a:stretch>
        </p:blipFill>
        <p:spPr>
          <a:xfrm>
            <a:off x="533400" y="465244"/>
            <a:ext cx="7527247" cy="4249461"/>
          </a:xfrm>
          <a:prstGeom prst="rect">
            <a:avLst/>
          </a:prstGeom>
        </p:spPr>
      </p:pic>
    </p:spTree>
    <p:extLst>
      <p:ext uri="{BB962C8B-B14F-4D97-AF65-F5344CB8AC3E}">
        <p14:creationId xmlns:p14="http://schemas.microsoft.com/office/powerpoint/2010/main" val="5242086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 and Catalog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43B766D3-3204-774A-9F25-8F55ACA58F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786121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3428001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6" name="Picture 5">
            <a:extLst>
              <a:ext uri="{FF2B5EF4-FFF2-40B4-BE49-F238E27FC236}">
                <a16:creationId xmlns:a16="http://schemas.microsoft.com/office/drawing/2014/main" id="{7E8AE67C-586D-D140-AD59-CCB6EC6E7C6D}"/>
              </a:ext>
            </a:extLst>
          </p:cNvPr>
          <p:cNvPicPr>
            <a:picLocks noChangeAspect="1"/>
          </p:cNvPicPr>
          <p:nvPr/>
        </p:nvPicPr>
        <p:blipFill>
          <a:blip r:embed="rId2"/>
          <a:stretch>
            <a:fillRect/>
          </a:stretch>
        </p:blipFill>
        <p:spPr>
          <a:xfrm>
            <a:off x="16727" y="764969"/>
            <a:ext cx="5073434" cy="3613557"/>
          </a:xfrm>
          <a:prstGeom prst="rect">
            <a:avLst/>
          </a:prstGeom>
        </p:spPr>
      </p:pic>
      <p:sp>
        <p:nvSpPr>
          <p:cNvPr id="7" name="Rectangle 6">
            <a:extLst>
              <a:ext uri="{FF2B5EF4-FFF2-40B4-BE49-F238E27FC236}">
                <a16:creationId xmlns:a16="http://schemas.microsoft.com/office/drawing/2014/main" id="{14B8A569-87B0-5343-B7F3-8DE01467D5A5}"/>
              </a:ext>
            </a:extLst>
          </p:cNvPr>
          <p:cNvSpPr/>
          <p:nvPr/>
        </p:nvSpPr>
        <p:spPr>
          <a:xfrm>
            <a:off x="5090161" y="594282"/>
            <a:ext cx="3505200" cy="3954929"/>
          </a:xfrm>
          <a:prstGeom prst="rect">
            <a:avLst/>
          </a:prstGeom>
        </p:spPr>
        <p:txBody>
          <a:bodyPr wrap="square">
            <a:spAutoFit/>
          </a:bodyPr>
          <a:lstStyle/>
          <a:p>
            <a:r>
              <a:rPr lang="en-US" sz="1100" b="1" dirty="0"/>
              <a:t>Some</a:t>
            </a:r>
            <a:r>
              <a:rPr lang="en-US" sz="1100" dirty="0"/>
              <a:t> of the MySQL Information Schema Tables:</a:t>
            </a:r>
          </a:p>
          <a:p>
            <a:pPr marL="171450" indent="-171450">
              <a:buFont typeface="Arial" panose="020B0604020202020204" pitchFamily="34" charset="0"/>
              <a:buChar char="•"/>
            </a:pPr>
            <a:r>
              <a:rPr lang="en-US" sz="800" dirty="0"/>
              <a:t>'ADMINISTRABLE_ROLE_AUTHORIZATIONS'</a:t>
            </a:r>
          </a:p>
          <a:p>
            <a:pPr marL="171450" indent="-171450">
              <a:buFont typeface="Arial" panose="020B0604020202020204" pitchFamily="34" charset="0"/>
              <a:buChar char="•"/>
            </a:pPr>
            <a:r>
              <a:rPr lang="en-US" sz="800" dirty="0"/>
              <a:t>'APPLICABLE_ROLES'</a:t>
            </a:r>
          </a:p>
          <a:p>
            <a:pPr marL="171450" indent="-171450">
              <a:buFont typeface="Arial" panose="020B0604020202020204" pitchFamily="34" charset="0"/>
              <a:buChar char="•"/>
            </a:pPr>
            <a:r>
              <a:rPr lang="en-US" sz="800" dirty="0"/>
              <a:t>'CHARACTER_SETS'</a:t>
            </a:r>
          </a:p>
          <a:p>
            <a:pPr marL="171450" indent="-171450">
              <a:buFont typeface="Arial" panose="020B0604020202020204" pitchFamily="34" charset="0"/>
              <a:buChar char="•"/>
            </a:pPr>
            <a:r>
              <a:rPr lang="en-US" sz="800" dirty="0"/>
              <a:t>'CHECK_CONSTRAINTS'</a:t>
            </a:r>
          </a:p>
          <a:p>
            <a:pPr marL="171450" indent="-171450">
              <a:buFont typeface="Arial" panose="020B0604020202020204" pitchFamily="34" charset="0"/>
              <a:buChar char="•"/>
            </a:pPr>
            <a:r>
              <a:rPr lang="en-US" sz="800" dirty="0"/>
              <a:t>'COLUMN_PRIVILEGES'</a:t>
            </a:r>
          </a:p>
          <a:p>
            <a:pPr marL="171450" indent="-171450">
              <a:buFont typeface="Arial" panose="020B0604020202020204" pitchFamily="34" charset="0"/>
              <a:buChar char="•"/>
            </a:pPr>
            <a:r>
              <a:rPr lang="en-US" sz="800" dirty="0"/>
              <a:t>'COLUMN_STATISTICS'</a:t>
            </a:r>
          </a:p>
          <a:p>
            <a:pPr marL="171450" indent="-171450">
              <a:buFont typeface="Arial" panose="020B0604020202020204" pitchFamily="34" charset="0"/>
              <a:buChar char="•"/>
            </a:pPr>
            <a:r>
              <a:rPr lang="en-US" sz="800" dirty="0"/>
              <a:t>'COLUMNS'</a:t>
            </a:r>
          </a:p>
          <a:p>
            <a:pPr marL="171450" indent="-171450">
              <a:buFont typeface="Arial" panose="020B0604020202020204" pitchFamily="34" charset="0"/>
              <a:buChar char="•"/>
            </a:pPr>
            <a:r>
              <a:rPr lang="en-US" sz="800" dirty="0"/>
              <a:t>'ENABLED_ROLES'</a:t>
            </a:r>
          </a:p>
          <a:p>
            <a:pPr marL="171450" indent="-171450">
              <a:buFont typeface="Arial" panose="020B0604020202020204" pitchFamily="34" charset="0"/>
              <a:buChar char="•"/>
            </a:pPr>
            <a:r>
              <a:rPr lang="en-US" sz="800" dirty="0"/>
              <a:t>'ENGINES'</a:t>
            </a:r>
          </a:p>
          <a:p>
            <a:pPr marL="171450" indent="-171450">
              <a:buFont typeface="Arial" panose="020B0604020202020204" pitchFamily="34" charset="0"/>
              <a:buChar char="•"/>
            </a:pPr>
            <a:r>
              <a:rPr lang="en-US" sz="800" dirty="0"/>
              <a:t>'EVENTS'</a:t>
            </a:r>
          </a:p>
          <a:p>
            <a:pPr marL="171450" indent="-171450">
              <a:buFont typeface="Arial" panose="020B0604020202020204" pitchFamily="34" charset="0"/>
              <a:buChar char="•"/>
            </a:pPr>
            <a:r>
              <a:rPr lang="en-US" sz="800" dirty="0"/>
              <a:t>'FILES'</a:t>
            </a:r>
          </a:p>
          <a:p>
            <a:pPr marL="171450" indent="-171450">
              <a:buFont typeface="Arial" panose="020B0604020202020204" pitchFamily="34" charset="0"/>
              <a:buChar char="•"/>
            </a:pPr>
            <a:r>
              <a:rPr lang="en-US" sz="800" dirty="0"/>
              <a:t>'KEY_COLUMN_USAGE'</a:t>
            </a:r>
          </a:p>
          <a:p>
            <a:pPr marL="171450" indent="-171450">
              <a:buFont typeface="Arial" panose="020B0604020202020204" pitchFamily="34" charset="0"/>
              <a:buChar char="•"/>
            </a:pPr>
            <a:r>
              <a:rPr lang="en-US" sz="800" dirty="0"/>
              <a:t>'PARAMETERS'</a:t>
            </a:r>
          </a:p>
          <a:p>
            <a:pPr marL="171450" indent="-171450">
              <a:buFont typeface="Arial" panose="020B0604020202020204" pitchFamily="34" charset="0"/>
              <a:buChar char="•"/>
            </a:pPr>
            <a:r>
              <a:rPr lang="en-US" sz="800" dirty="0"/>
              <a:t>'REFERENTIAL_CONSTRAINTS'</a:t>
            </a:r>
          </a:p>
          <a:p>
            <a:pPr marL="171450" indent="-171450">
              <a:buFont typeface="Arial" panose="020B0604020202020204" pitchFamily="34" charset="0"/>
              <a:buChar char="•"/>
            </a:pPr>
            <a:r>
              <a:rPr lang="en-US" sz="800" dirty="0"/>
              <a:t>'RESOURCE_GROUPS'</a:t>
            </a:r>
          </a:p>
          <a:p>
            <a:pPr marL="171450" indent="-171450">
              <a:buFont typeface="Arial" panose="020B0604020202020204" pitchFamily="34" charset="0"/>
              <a:buChar char="•"/>
            </a:pPr>
            <a:r>
              <a:rPr lang="en-US" sz="800" dirty="0"/>
              <a:t>'ROLE_COLUMN_GRANTS'</a:t>
            </a:r>
          </a:p>
          <a:p>
            <a:pPr marL="171450" indent="-171450">
              <a:buFont typeface="Arial" panose="020B0604020202020204" pitchFamily="34" charset="0"/>
              <a:buChar char="•"/>
            </a:pPr>
            <a:r>
              <a:rPr lang="en-US" sz="800" dirty="0"/>
              <a:t>'ROLE_ROUTINE_GRANTS'</a:t>
            </a:r>
          </a:p>
          <a:p>
            <a:pPr marL="171450" indent="-171450">
              <a:buFont typeface="Arial" panose="020B0604020202020204" pitchFamily="34" charset="0"/>
              <a:buChar char="•"/>
            </a:pPr>
            <a:r>
              <a:rPr lang="en-US" sz="800" dirty="0"/>
              <a:t>'ROLE_TABLE_GRANTS'</a:t>
            </a:r>
          </a:p>
          <a:p>
            <a:pPr marL="171450" indent="-171450">
              <a:buFont typeface="Arial" panose="020B0604020202020204" pitchFamily="34" charset="0"/>
              <a:buChar char="•"/>
            </a:pPr>
            <a:r>
              <a:rPr lang="en-US" sz="800" dirty="0"/>
              <a:t>'ROUTINES'</a:t>
            </a:r>
          </a:p>
          <a:p>
            <a:pPr marL="171450" indent="-171450">
              <a:buFont typeface="Arial" panose="020B0604020202020204" pitchFamily="34" charset="0"/>
              <a:buChar char="•"/>
            </a:pPr>
            <a:r>
              <a:rPr lang="en-US" sz="800" dirty="0"/>
              <a:t>'SCHEMA_PRIVILEGES'</a:t>
            </a:r>
          </a:p>
          <a:p>
            <a:pPr marL="171450" indent="-171450">
              <a:buFont typeface="Arial" panose="020B0604020202020204" pitchFamily="34" charset="0"/>
              <a:buChar char="•"/>
            </a:pPr>
            <a:r>
              <a:rPr lang="en-US" sz="800" dirty="0"/>
              <a:t>'STATISTICS'</a:t>
            </a:r>
          </a:p>
          <a:p>
            <a:pPr marL="171450" indent="-171450">
              <a:buFont typeface="Arial" panose="020B0604020202020204" pitchFamily="34" charset="0"/>
              <a:buChar char="•"/>
            </a:pPr>
            <a:r>
              <a:rPr lang="en-US" sz="800" dirty="0"/>
              <a:t>'TABLE_CONSTRAINTS'</a:t>
            </a:r>
          </a:p>
          <a:p>
            <a:pPr marL="171450" indent="-171450">
              <a:buFont typeface="Arial" panose="020B0604020202020204" pitchFamily="34" charset="0"/>
              <a:buChar char="•"/>
            </a:pPr>
            <a:r>
              <a:rPr lang="en-US" sz="800" dirty="0"/>
              <a:t>'TABLE_PRIVILEGES'</a:t>
            </a:r>
          </a:p>
          <a:p>
            <a:pPr marL="171450" indent="-171450">
              <a:buFont typeface="Arial" panose="020B0604020202020204" pitchFamily="34" charset="0"/>
              <a:buChar char="•"/>
            </a:pPr>
            <a:r>
              <a:rPr lang="en-US" sz="800" dirty="0"/>
              <a:t>'TABLES'</a:t>
            </a:r>
          </a:p>
          <a:p>
            <a:pPr marL="171450" indent="-171450">
              <a:buFont typeface="Arial" panose="020B0604020202020204" pitchFamily="34" charset="0"/>
              <a:buChar char="•"/>
            </a:pPr>
            <a:r>
              <a:rPr lang="en-US" sz="800" dirty="0"/>
              <a:t>'TABLESPACES'</a:t>
            </a:r>
          </a:p>
          <a:p>
            <a:pPr marL="171450" indent="-171450">
              <a:buFont typeface="Arial" panose="020B0604020202020204" pitchFamily="34" charset="0"/>
              <a:buChar char="•"/>
            </a:pPr>
            <a:r>
              <a:rPr lang="en-US" sz="800" dirty="0"/>
              <a:t>'TRIGGERS'</a:t>
            </a:r>
          </a:p>
          <a:p>
            <a:pPr marL="171450" indent="-171450">
              <a:buFont typeface="Arial" panose="020B0604020202020204" pitchFamily="34" charset="0"/>
              <a:buChar char="•"/>
            </a:pPr>
            <a:r>
              <a:rPr lang="en-US" sz="800" dirty="0"/>
              <a:t>'USER_PRIVILEGES'</a:t>
            </a:r>
          </a:p>
          <a:p>
            <a:pPr marL="171450" indent="-171450">
              <a:buFont typeface="Arial" panose="020B0604020202020204" pitchFamily="34" charset="0"/>
              <a:buChar char="•"/>
            </a:pPr>
            <a:r>
              <a:rPr lang="en-US" sz="800" dirty="0"/>
              <a:t>'VIEW_ROUTINE_USAGE'</a:t>
            </a:r>
          </a:p>
          <a:p>
            <a:pPr marL="171450" indent="-171450">
              <a:buFont typeface="Arial" panose="020B0604020202020204" pitchFamily="34" charset="0"/>
              <a:buChar char="•"/>
            </a:pPr>
            <a:r>
              <a:rPr lang="en-US" sz="800" dirty="0"/>
              <a:t>'VIEW_TABLE_USAGE'</a:t>
            </a:r>
          </a:p>
          <a:p>
            <a:pPr marL="171450" indent="-171450">
              <a:buFont typeface="Arial" panose="020B0604020202020204" pitchFamily="34" charset="0"/>
              <a:buChar char="•"/>
            </a:pPr>
            <a:r>
              <a:rPr lang="en-US" sz="800" dirty="0"/>
              <a:t>'VIEWS'</a:t>
            </a:r>
          </a:p>
        </p:txBody>
      </p:sp>
      <p:sp>
        <p:nvSpPr>
          <p:cNvPr id="8" name="TextBox 7">
            <a:extLst>
              <a:ext uri="{FF2B5EF4-FFF2-40B4-BE49-F238E27FC236}">
                <a16:creationId xmlns:a16="http://schemas.microsoft.com/office/drawing/2014/main" id="{EB757771-320D-6845-979D-5044D2D84622}"/>
              </a:ext>
            </a:extLst>
          </p:cNvPr>
          <p:cNvSpPr txBox="1"/>
          <p:nvPr/>
        </p:nvSpPr>
        <p:spPr>
          <a:xfrm>
            <a:off x="6348761" y="3004218"/>
            <a:ext cx="274320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and ALTER statements modify the data.</a:t>
            </a:r>
          </a:p>
          <a:p>
            <a:pPr marL="285750" indent="-285750">
              <a:buFont typeface="Arial" panose="020B0604020202020204" pitchFamily="34" charset="0"/>
              <a:buChar char="•"/>
            </a:pPr>
            <a:r>
              <a:rPr lang="en-US" sz="1400" dirty="0"/>
              <a:t>DBMS reads information:</a:t>
            </a:r>
          </a:p>
          <a:p>
            <a:pPr marL="742950" lvl="1" indent="-285750">
              <a:buFont typeface="Arial" panose="020B0604020202020204" pitchFamily="34" charset="0"/>
              <a:buChar char="•"/>
            </a:pPr>
            <a:r>
              <a:rPr lang="en-US" sz="1400" dirty="0"/>
              <a:t>Parsing</a:t>
            </a:r>
          </a:p>
          <a:p>
            <a:pPr marL="742950" lvl="1" indent="-285750">
              <a:buFont typeface="Arial" panose="020B0604020202020204" pitchFamily="34" charset="0"/>
              <a:buChar char="•"/>
            </a:pPr>
            <a:r>
              <a:rPr lang="en-US" sz="1400" dirty="0"/>
              <a:t>Optimizer</a:t>
            </a:r>
          </a:p>
          <a:p>
            <a:pPr marL="742950" lvl="1" indent="-285750">
              <a:buFont typeface="Arial" panose="020B0604020202020204" pitchFamily="34" charset="0"/>
              <a:buChar char="•"/>
            </a:pPr>
            <a:r>
              <a:rPr lang="en-US" sz="1400" dirty="0"/>
              <a:t>etc.</a:t>
            </a:r>
          </a:p>
        </p:txBody>
      </p:sp>
    </p:spTree>
    <p:extLst>
      <p:ext uri="{BB962C8B-B14F-4D97-AF65-F5344CB8AC3E}">
        <p14:creationId xmlns:p14="http://schemas.microsoft.com/office/powerpoint/2010/main" val="7533475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735006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Complex Entity-Relationship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43B766D3-3204-774A-9F25-8F55ACA58F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42603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C7F7AA-46EF-1E40-80D2-72C6CDEEA7A1}"/>
              </a:ext>
            </a:extLst>
          </p:cNvPr>
          <p:cNvSpPr>
            <a:spLocks noGrp="1"/>
          </p:cNvSpPr>
          <p:nvPr>
            <p:ph idx="1"/>
          </p:nvPr>
        </p:nvSpPr>
        <p:spPr>
          <a:solidFill>
            <a:srgbClr val="00B050"/>
          </a:solidFill>
        </p:spPr>
        <p:txBody>
          <a:bodyPr/>
          <a:lstStyle/>
          <a:p>
            <a:endParaRPr lang="en-US" dirty="0"/>
          </a:p>
          <a:p>
            <a:endParaRPr lang="en-US" dirty="0"/>
          </a:p>
          <a:p>
            <a:endParaRPr lang="en-US" dirty="0"/>
          </a:p>
          <a:p>
            <a:pPr marL="0" indent="0" algn="ctr">
              <a:buNone/>
            </a:pPr>
            <a:r>
              <a:rPr lang="en-US" sz="6600" dirty="0"/>
              <a:t>Backup</a:t>
            </a:r>
          </a:p>
        </p:txBody>
      </p:sp>
      <p:sp>
        <p:nvSpPr>
          <p:cNvPr id="3" name="Title 2">
            <a:extLst>
              <a:ext uri="{FF2B5EF4-FFF2-40B4-BE49-F238E27FC236}">
                <a16:creationId xmlns:a16="http://schemas.microsoft.com/office/drawing/2014/main" id="{D1509E94-AE8A-9E41-A320-D4B3B58052C7}"/>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1412100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54319</TotalTime>
  <Words>7441</Words>
  <Application>Microsoft Macintosh PowerPoint</Application>
  <PresentationFormat>On-screen Show (16:9)</PresentationFormat>
  <Paragraphs>777</Paragraphs>
  <Slides>95</Slides>
  <Notes>58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95</vt:i4>
      </vt:variant>
    </vt:vector>
  </HeadingPairs>
  <TitlesOfParts>
    <vt:vector size="110" baseType="lpstr">
      <vt:lpstr>Arial</vt:lpstr>
      <vt:lpstr>Calibri</vt:lpstr>
      <vt:lpstr>Century Gothic</vt:lpstr>
      <vt:lpstr>Helvetica</vt:lpstr>
      <vt:lpstr>Monotype Sorts</vt:lpstr>
      <vt:lpstr>Muli</vt:lpstr>
      <vt:lpstr>Museo For Dell</vt:lpstr>
      <vt:lpstr>Tahoma</vt:lpstr>
      <vt:lpstr>Times New Roman</vt:lpstr>
      <vt:lpstr>Webdings</vt:lpstr>
      <vt:lpstr>Wingdings</vt:lpstr>
      <vt:lpstr>Office Theme</vt:lpstr>
      <vt:lpstr>2_db-5-grey</vt:lpstr>
      <vt:lpstr>3_db-5-grey</vt:lpstr>
      <vt:lpstr>4_db-5-grey</vt:lpstr>
      <vt:lpstr>PowerPoint Presentation</vt:lpstr>
      <vt:lpstr>PowerPoint Presentation</vt:lpstr>
      <vt:lpstr>PowerPoint Presentation</vt:lpstr>
      <vt:lpstr>Contents</vt:lpstr>
      <vt:lpstr>PowerPoint Presentation</vt:lpstr>
      <vt:lpstr>Secret Advanced SQL – Window Function</vt:lpstr>
      <vt:lpstr>Concepts (https://www.slideshare.net/DagHWanvik/sql-window-functions-for-mysql)</vt:lpstr>
      <vt:lpstr>Concepts (https://www.slideshare.net/DagHWanvik/sql-window-functions-for-mysql)</vt:lpstr>
      <vt:lpstr>Concepts (https://www.slideshare.net/DagHWanvik/sql-window-functions-for-mysql)</vt:lpstr>
      <vt:lpstr>Concepts (https://www.slideshare.net/DagHWanvik/sql-window-functions-for-mysql)</vt:lpstr>
      <vt:lpstr>Concepts (https://www.slideshare.net/DagHWanvik/sql-window-functions-for-mysql)</vt:lpstr>
      <vt:lpstr>Some "Nastily Exhausting Wizarding Tests (N.E.W.T.)" Level Stuff</vt:lpstr>
      <vt:lpstr>PowerPoint Presentation</vt:lpstr>
      <vt:lpstr>PowerPoint Presentation</vt:lpstr>
      <vt:lpstr>Updates to tables</vt:lpstr>
      <vt:lpstr>Modification of the Database</vt:lpstr>
      <vt:lpstr>Deletion</vt:lpstr>
      <vt:lpstr>Deletion (Cont.)</vt:lpstr>
      <vt:lpstr>Insertion</vt:lpstr>
      <vt:lpstr>Insertion (Cont.)</vt:lpstr>
      <vt:lpstr>Updates</vt:lpstr>
      <vt:lpstr>Updates (Cont.)</vt:lpstr>
      <vt:lpstr>Case Statement for Conditional Updates</vt:lpstr>
      <vt:lpstr>Updates with Scalar Subqueries</vt:lpstr>
      <vt:lpstr>Summary</vt:lpstr>
      <vt:lpstr>PowerPoint Presentation</vt:lpstr>
      <vt:lpstr>Pretend to Play Fantasy Baseball</vt:lpstr>
      <vt:lpstr>In-Progress Operation System Data Model</vt:lpstr>
      <vt:lpstr>Problem Statement – Modified Reminder</vt:lpstr>
      <vt:lpstr>Web Application</vt:lpstr>
      <vt:lpstr>User Story</vt:lpstr>
      <vt:lpstr>Simple Example</vt:lpstr>
      <vt:lpstr>Switch to Notebook</vt:lpstr>
      <vt:lpstr>PowerPoint Presentation</vt:lpstr>
      <vt:lpstr>With Clause</vt:lpstr>
      <vt:lpstr>Complex Queries using With Clause</vt:lpstr>
      <vt:lpstr>Common Table Expressions</vt:lpstr>
      <vt:lpstr>Common Table Expressions – Example</vt:lpstr>
      <vt:lpstr>PowerPoint Presentation</vt:lpstr>
      <vt:lpstr>Views</vt:lpstr>
      <vt:lpstr>View Definition</vt:lpstr>
      <vt:lpstr>Example</vt:lpstr>
      <vt:lpstr>Views</vt:lpstr>
      <vt:lpstr>View Definition and Use</vt:lpstr>
      <vt:lpstr>Views Defined Using Other Views</vt:lpstr>
      <vt:lpstr>Views Defined Using Other Views</vt:lpstr>
      <vt:lpstr>View Expansion</vt:lpstr>
      <vt:lpstr>Materialized Views</vt:lpstr>
      <vt:lpstr>Update of a View</vt:lpstr>
      <vt:lpstr>Some Updates Cannot be Translated Uniquely</vt:lpstr>
      <vt:lpstr>And Some Not at All</vt:lpstr>
      <vt:lpstr>View Updates in SQL </vt:lpstr>
      <vt:lpstr>View Summary</vt:lpstr>
      <vt:lpstr>PowerPoint Presentation</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Integrity Constraint Violation During Transactions</vt:lpstr>
      <vt:lpstr>Complex Check Conditions</vt:lpstr>
      <vt:lpstr>Assertions</vt:lpstr>
      <vt:lpstr>User-Defined Types</vt:lpstr>
      <vt:lpstr>Domains</vt:lpstr>
      <vt:lpstr>PowerPoint Presentation</vt:lpstr>
      <vt:lpstr>Index Creation</vt:lpstr>
      <vt:lpstr>Index Creation Example</vt:lpstr>
      <vt:lpstr>PowerPoint Presentation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PowerPoint Presentation</vt:lpstr>
      <vt:lpstr>Subqueries in the From Clause</vt:lpstr>
      <vt:lpstr>Scalar Subquery</vt:lpstr>
      <vt:lpstr>PowerPoint Presentation</vt:lpstr>
      <vt:lpstr>Functions and Procedures</vt:lpstr>
      <vt:lpstr>Declaring SQL Functions</vt:lpstr>
      <vt:lpstr>Table Functions</vt:lpstr>
      <vt:lpstr>(Core) Language Constructs (Cont.)</vt:lpstr>
      <vt:lpstr>(Core) Language Constructs – if-then-else</vt:lpstr>
      <vt:lpstr>Switch to Notebook</vt:lpstr>
      <vt:lpstr>PowerPoint Presentation</vt:lpstr>
      <vt:lpstr>Metadata and Catalog</vt:lpstr>
      <vt:lpstr>MySQL Catalog (Information_Schema)</vt:lpstr>
      <vt:lpstr>Switch to Notebook</vt:lpstr>
      <vt:lpstr>PowerPoint Presentation</vt:lpstr>
      <vt:lpstr>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644</cp:revision>
  <cp:lastPrinted>2018-11-15T21:01:50Z</cp:lastPrinted>
  <dcterms:created xsi:type="dcterms:W3CDTF">2010-04-12T23:12:02Z</dcterms:created>
  <dcterms:modified xsi:type="dcterms:W3CDTF">2021-02-04T22:37:19Z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